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71" r:id="rId3"/>
    <p:sldId id="272" r:id="rId4"/>
    <p:sldId id="273" r:id="rId5"/>
    <p:sldId id="274" r:id="rId6"/>
    <p:sldId id="275" r:id="rId7"/>
    <p:sldId id="276" r:id="rId8"/>
    <p:sldId id="278" r:id="rId9"/>
    <p:sldId id="277" r:id="rId10"/>
    <p:sldId id="257" r:id="rId11"/>
    <p:sldId id="258" r:id="rId12"/>
    <p:sldId id="265" r:id="rId13"/>
    <p:sldId id="261" r:id="rId14"/>
    <p:sldId id="266" r:id="rId15"/>
    <p:sldId id="264" r:id="rId16"/>
    <p:sldId id="262" r:id="rId17"/>
    <p:sldId id="263" r:id="rId18"/>
    <p:sldId id="259" r:id="rId19"/>
    <p:sldId id="280"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73286-91EA-4DAB-8C7A-68B1C97669FE}" type="datetimeFigureOut">
              <a:rPr lang="es-ES" smtClean="0"/>
              <a:t>11/06/20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F57EF-C1E2-4390-9921-A236C72CB7CF}" type="slidenum">
              <a:rPr lang="es-ES" smtClean="0"/>
              <a:t>‹Nº›</a:t>
            </a:fld>
            <a:endParaRPr lang="es-ES"/>
          </a:p>
        </p:txBody>
      </p:sp>
    </p:spTree>
    <p:extLst>
      <p:ext uri="{BB962C8B-B14F-4D97-AF65-F5344CB8AC3E}">
        <p14:creationId xmlns:p14="http://schemas.microsoft.com/office/powerpoint/2010/main" val="156881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841DB-3D8B-45C0-B0AE-73572E3F55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4D6CEF-A37A-477B-95AD-79DDD3E1E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63BEAC0-6E39-459D-A931-711CF0FE5E32}"/>
              </a:ext>
            </a:extLst>
          </p:cNvPr>
          <p:cNvSpPr>
            <a:spLocks noGrp="1"/>
          </p:cNvSpPr>
          <p:nvPr>
            <p:ph type="dt" sz="half" idx="10"/>
          </p:nvPr>
        </p:nvSpPr>
        <p:spPr/>
        <p:txBody>
          <a:bodyPr/>
          <a:lstStyle/>
          <a:p>
            <a:fld id="{6DBEF9A9-A523-471C-AC45-A08C58168453}" type="datetime1">
              <a:rPr lang="es-ES" smtClean="0"/>
              <a:t>11/06/20</a:t>
            </a:fld>
            <a:endParaRPr lang="es-ES"/>
          </a:p>
        </p:txBody>
      </p:sp>
      <p:sp>
        <p:nvSpPr>
          <p:cNvPr id="5" name="Marcador de pie de página 4">
            <a:extLst>
              <a:ext uri="{FF2B5EF4-FFF2-40B4-BE49-F238E27FC236}">
                <a16:creationId xmlns:a16="http://schemas.microsoft.com/office/drawing/2014/main" id="{B163FAF0-3134-4146-964C-5E5F2AEA7F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7CCAB7-B20E-4302-94E8-DD31CDB849B3}"/>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246559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EE745-06AF-45A8-BEA6-3B12B8EC1F6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FA653E0-B56A-4C6C-BFEB-240E76E47F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CC73A9-C764-4F35-9979-E02B1FE37547}"/>
              </a:ext>
            </a:extLst>
          </p:cNvPr>
          <p:cNvSpPr>
            <a:spLocks noGrp="1"/>
          </p:cNvSpPr>
          <p:nvPr>
            <p:ph type="dt" sz="half" idx="10"/>
          </p:nvPr>
        </p:nvSpPr>
        <p:spPr/>
        <p:txBody>
          <a:bodyPr/>
          <a:lstStyle/>
          <a:p>
            <a:fld id="{C47E101E-D982-4833-B8E1-0CE24A273982}" type="datetime1">
              <a:rPr lang="es-ES" smtClean="0"/>
              <a:t>11/06/20</a:t>
            </a:fld>
            <a:endParaRPr lang="es-ES"/>
          </a:p>
        </p:txBody>
      </p:sp>
      <p:sp>
        <p:nvSpPr>
          <p:cNvPr id="5" name="Marcador de pie de página 4">
            <a:extLst>
              <a:ext uri="{FF2B5EF4-FFF2-40B4-BE49-F238E27FC236}">
                <a16:creationId xmlns:a16="http://schemas.microsoft.com/office/drawing/2014/main" id="{E1BDA5AA-5E56-4D35-BD8C-4FC9F692C2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05E879-9487-40E4-BC25-0E37E0CF3FB0}"/>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31046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3E2943E-013E-4756-B85C-A5FB06AF6E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1E74123-C66F-4CB7-8CF0-EE23352875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A09B45-B149-4165-9835-41B9CAA9E42E}"/>
              </a:ext>
            </a:extLst>
          </p:cNvPr>
          <p:cNvSpPr>
            <a:spLocks noGrp="1"/>
          </p:cNvSpPr>
          <p:nvPr>
            <p:ph type="dt" sz="half" idx="10"/>
          </p:nvPr>
        </p:nvSpPr>
        <p:spPr/>
        <p:txBody>
          <a:bodyPr/>
          <a:lstStyle/>
          <a:p>
            <a:fld id="{51CDE8FB-EC6A-4E6D-A346-D33F40698714}" type="datetime1">
              <a:rPr lang="es-ES" smtClean="0"/>
              <a:t>11/06/20</a:t>
            </a:fld>
            <a:endParaRPr lang="es-ES"/>
          </a:p>
        </p:txBody>
      </p:sp>
      <p:sp>
        <p:nvSpPr>
          <p:cNvPr id="5" name="Marcador de pie de página 4">
            <a:extLst>
              <a:ext uri="{FF2B5EF4-FFF2-40B4-BE49-F238E27FC236}">
                <a16:creationId xmlns:a16="http://schemas.microsoft.com/office/drawing/2014/main" id="{0D01A8A6-AB53-4F14-A79B-AE2FB997C8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88C7B3-8930-4719-AF43-4E0BA1AD4101}"/>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76775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E0008-2D1F-41E9-80C4-CF2AA0F451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9127B97-12CD-4701-B82D-E8613BF2DF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208A62A-710E-409D-98E5-7246441EFD83}"/>
              </a:ext>
            </a:extLst>
          </p:cNvPr>
          <p:cNvSpPr>
            <a:spLocks noGrp="1"/>
          </p:cNvSpPr>
          <p:nvPr>
            <p:ph type="dt" sz="half" idx="10"/>
          </p:nvPr>
        </p:nvSpPr>
        <p:spPr/>
        <p:txBody>
          <a:bodyPr/>
          <a:lstStyle/>
          <a:p>
            <a:fld id="{29A2DDB0-F189-4161-815B-D7A50EC37453}" type="datetime1">
              <a:rPr lang="es-ES" smtClean="0"/>
              <a:t>11/06/20</a:t>
            </a:fld>
            <a:endParaRPr lang="es-ES"/>
          </a:p>
        </p:txBody>
      </p:sp>
      <p:sp>
        <p:nvSpPr>
          <p:cNvPr id="5" name="Marcador de pie de página 4">
            <a:extLst>
              <a:ext uri="{FF2B5EF4-FFF2-40B4-BE49-F238E27FC236}">
                <a16:creationId xmlns:a16="http://schemas.microsoft.com/office/drawing/2014/main" id="{E41B74A6-5A88-451E-AE5F-9CA9ECC4D7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791EFF-C3CC-49DD-AF7F-3C6908113377}"/>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72018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F6BBE-74D2-42D1-B2AA-C8E2F2C9A63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22CC3B2-B9C9-4525-AD72-BD5606F22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485D5B-DDE4-4D14-BE29-57DC625F1F0D}"/>
              </a:ext>
            </a:extLst>
          </p:cNvPr>
          <p:cNvSpPr>
            <a:spLocks noGrp="1"/>
          </p:cNvSpPr>
          <p:nvPr>
            <p:ph type="dt" sz="half" idx="10"/>
          </p:nvPr>
        </p:nvSpPr>
        <p:spPr/>
        <p:txBody>
          <a:bodyPr/>
          <a:lstStyle/>
          <a:p>
            <a:fld id="{03C24EA2-048B-4946-B7A4-E8BDA73E7F7D}" type="datetime1">
              <a:rPr lang="es-ES" smtClean="0"/>
              <a:t>11/06/20</a:t>
            </a:fld>
            <a:endParaRPr lang="es-ES"/>
          </a:p>
        </p:txBody>
      </p:sp>
      <p:sp>
        <p:nvSpPr>
          <p:cNvPr id="5" name="Marcador de pie de página 4">
            <a:extLst>
              <a:ext uri="{FF2B5EF4-FFF2-40B4-BE49-F238E27FC236}">
                <a16:creationId xmlns:a16="http://schemas.microsoft.com/office/drawing/2014/main" id="{AE3D1A4B-0763-4059-8A0F-BD8F4B5BCD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885601-2608-46B7-AF75-A332AA35AD28}"/>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246411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C8816-D201-4A56-9831-067BEDA3EE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69075E-EE06-41DF-822C-346604E88C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4F96657-B4EA-4054-B31E-ACD34321692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03E0901-3C5D-494B-9587-43788ED15096}"/>
              </a:ext>
            </a:extLst>
          </p:cNvPr>
          <p:cNvSpPr>
            <a:spLocks noGrp="1"/>
          </p:cNvSpPr>
          <p:nvPr>
            <p:ph type="dt" sz="half" idx="10"/>
          </p:nvPr>
        </p:nvSpPr>
        <p:spPr/>
        <p:txBody>
          <a:bodyPr/>
          <a:lstStyle/>
          <a:p>
            <a:fld id="{109DE493-8A01-4406-9B95-A9BB9FF4D1D5}" type="datetime1">
              <a:rPr lang="es-ES" smtClean="0"/>
              <a:t>11/06/20</a:t>
            </a:fld>
            <a:endParaRPr lang="es-ES"/>
          </a:p>
        </p:txBody>
      </p:sp>
      <p:sp>
        <p:nvSpPr>
          <p:cNvPr id="6" name="Marcador de pie de página 5">
            <a:extLst>
              <a:ext uri="{FF2B5EF4-FFF2-40B4-BE49-F238E27FC236}">
                <a16:creationId xmlns:a16="http://schemas.microsoft.com/office/drawing/2014/main" id="{FADC5D37-04AC-4B1F-8BE5-DAF6F0A013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D68F53-5B86-4381-8812-FA9CDAD7E9C4}"/>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30815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46457-6223-432B-91B0-41441736894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D55581-098C-42D6-A1A0-0F4B42CF6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62F908-06C8-4BAA-8185-12DE9609D0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2797FB1-1386-4556-A37E-293AE17E3A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85156B8-6139-478A-B684-63C7507C58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CA3B1C-8BE2-42AC-9688-87C621DC348A}"/>
              </a:ext>
            </a:extLst>
          </p:cNvPr>
          <p:cNvSpPr>
            <a:spLocks noGrp="1"/>
          </p:cNvSpPr>
          <p:nvPr>
            <p:ph type="dt" sz="half" idx="10"/>
          </p:nvPr>
        </p:nvSpPr>
        <p:spPr/>
        <p:txBody>
          <a:bodyPr/>
          <a:lstStyle/>
          <a:p>
            <a:fld id="{D0B34835-F745-4C32-BD8B-0C80F4354272}" type="datetime1">
              <a:rPr lang="es-ES" smtClean="0"/>
              <a:t>11/06/20</a:t>
            </a:fld>
            <a:endParaRPr lang="es-ES"/>
          </a:p>
        </p:txBody>
      </p:sp>
      <p:sp>
        <p:nvSpPr>
          <p:cNvPr id="8" name="Marcador de pie de página 7">
            <a:extLst>
              <a:ext uri="{FF2B5EF4-FFF2-40B4-BE49-F238E27FC236}">
                <a16:creationId xmlns:a16="http://schemas.microsoft.com/office/drawing/2014/main" id="{5639F856-1614-478D-AAD5-E6AE2C66806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92F96D0-C7B9-45DD-8E73-1037CF361507}"/>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325195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73FCA-BB1A-4EDD-AED4-A539368B26B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B5A3EBB-46E7-464C-90F7-B3D473988FD1}"/>
              </a:ext>
            </a:extLst>
          </p:cNvPr>
          <p:cNvSpPr>
            <a:spLocks noGrp="1"/>
          </p:cNvSpPr>
          <p:nvPr>
            <p:ph type="dt" sz="half" idx="10"/>
          </p:nvPr>
        </p:nvSpPr>
        <p:spPr/>
        <p:txBody>
          <a:bodyPr/>
          <a:lstStyle/>
          <a:p>
            <a:fld id="{D2D71EB6-D828-4764-BFEA-EEAC833AC3CE}" type="datetime1">
              <a:rPr lang="es-ES" smtClean="0"/>
              <a:t>11/06/20</a:t>
            </a:fld>
            <a:endParaRPr lang="es-ES"/>
          </a:p>
        </p:txBody>
      </p:sp>
      <p:sp>
        <p:nvSpPr>
          <p:cNvPr id="4" name="Marcador de pie de página 3">
            <a:extLst>
              <a:ext uri="{FF2B5EF4-FFF2-40B4-BE49-F238E27FC236}">
                <a16:creationId xmlns:a16="http://schemas.microsoft.com/office/drawing/2014/main" id="{2F75B64F-8FBD-4B3E-B976-F8D39A0D965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1F7086F-831D-4EAF-8BDF-258E344031C5}"/>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84380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9C03D4-770D-4503-BAD4-2D36F44F126F}"/>
              </a:ext>
            </a:extLst>
          </p:cNvPr>
          <p:cNvSpPr>
            <a:spLocks noGrp="1"/>
          </p:cNvSpPr>
          <p:nvPr>
            <p:ph type="dt" sz="half" idx="10"/>
          </p:nvPr>
        </p:nvSpPr>
        <p:spPr/>
        <p:txBody>
          <a:bodyPr/>
          <a:lstStyle/>
          <a:p>
            <a:fld id="{FA3DA6F8-C5A5-48C9-8C4B-DC69999FB582}" type="datetime1">
              <a:rPr lang="es-ES" smtClean="0"/>
              <a:t>11/06/20</a:t>
            </a:fld>
            <a:endParaRPr lang="es-ES"/>
          </a:p>
        </p:txBody>
      </p:sp>
      <p:sp>
        <p:nvSpPr>
          <p:cNvPr id="3" name="Marcador de pie de página 2">
            <a:extLst>
              <a:ext uri="{FF2B5EF4-FFF2-40B4-BE49-F238E27FC236}">
                <a16:creationId xmlns:a16="http://schemas.microsoft.com/office/drawing/2014/main" id="{10E7B373-D41F-41B7-A6C7-3AFF3E7C612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2BE7F0-5E76-464B-A0C5-460B588BC365}"/>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269546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214B5-3E28-4684-B099-9C23EC71BE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A9032-33A7-4089-9CAC-242C968C4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47BB8EB-E3F1-4703-9AE3-584F9882E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5898E6-461F-4DEF-B51E-AB9359306176}"/>
              </a:ext>
            </a:extLst>
          </p:cNvPr>
          <p:cNvSpPr>
            <a:spLocks noGrp="1"/>
          </p:cNvSpPr>
          <p:nvPr>
            <p:ph type="dt" sz="half" idx="10"/>
          </p:nvPr>
        </p:nvSpPr>
        <p:spPr/>
        <p:txBody>
          <a:bodyPr/>
          <a:lstStyle/>
          <a:p>
            <a:fld id="{26CE3E89-AA3B-4DBD-BF03-36D1849581A9}" type="datetime1">
              <a:rPr lang="es-ES" smtClean="0"/>
              <a:t>11/06/20</a:t>
            </a:fld>
            <a:endParaRPr lang="es-ES"/>
          </a:p>
        </p:txBody>
      </p:sp>
      <p:sp>
        <p:nvSpPr>
          <p:cNvPr id="6" name="Marcador de pie de página 5">
            <a:extLst>
              <a:ext uri="{FF2B5EF4-FFF2-40B4-BE49-F238E27FC236}">
                <a16:creationId xmlns:a16="http://schemas.microsoft.com/office/drawing/2014/main" id="{740D3F69-6782-4349-A4C9-066AC13019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29D55-B137-4EB6-A1D8-B8595079B21B}"/>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424687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84673-645D-4D4A-95BC-3410601A6D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EE5E097-998B-4FF4-80CD-25B0E7B4E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54FC54B-5DDD-47C9-B24A-2899B9C08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BB43E7-C037-4E42-91A8-68C2EBC5A680}"/>
              </a:ext>
            </a:extLst>
          </p:cNvPr>
          <p:cNvSpPr>
            <a:spLocks noGrp="1"/>
          </p:cNvSpPr>
          <p:nvPr>
            <p:ph type="dt" sz="half" idx="10"/>
          </p:nvPr>
        </p:nvSpPr>
        <p:spPr/>
        <p:txBody>
          <a:bodyPr/>
          <a:lstStyle/>
          <a:p>
            <a:fld id="{C6FA465B-F3E6-4494-9C24-9B643EDD5770}" type="datetime1">
              <a:rPr lang="es-ES" smtClean="0"/>
              <a:t>11/06/20</a:t>
            </a:fld>
            <a:endParaRPr lang="es-ES"/>
          </a:p>
        </p:txBody>
      </p:sp>
      <p:sp>
        <p:nvSpPr>
          <p:cNvPr id="6" name="Marcador de pie de página 5">
            <a:extLst>
              <a:ext uri="{FF2B5EF4-FFF2-40B4-BE49-F238E27FC236}">
                <a16:creationId xmlns:a16="http://schemas.microsoft.com/office/drawing/2014/main" id="{BD865621-1019-4C42-9EFB-CB03F3248A6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905D40-4016-42E2-AB32-66D7A27BD6C4}"/>
              </a:ext>
            </a:extLst>
          </p:cNvPr>
          <p:cNvSpPr>
            <a:spLocks noGrp="1"/>
          </p:cNvSpPr>
          <p:nvPr>
            <p:ph type="sldNum" sz="quarter" idx="12"/>
          </p:nvPr>
        </p:nvSpPr>
        <p:spPr/>
        <p:txBody>
          <a:bodyPr/>
          <a:lstStyle/>
          <a:p>
            <a:fld id="{233C8A30-5C10-4AD0-AD65-97986B79BD94}" type="slidenum">
              <a:rPr lang="es-ES" smtClean="0"/>
              <a:t>‹Nº›</a:t>
            </a:fld>
            <a:endParaRPr lang="es-ES"/>
          </a:p>
        </p:txBody>
      </p:sp>
    </p:spTree>
    <p:extLst>
      <p:ext uri="{BB962C8B-B14F-4D97-AF65-F5344CB8AC3E}">
        <p14:creationId xmlns:p14="http://schemas.microsoft.com/office/powerpoint/2010/main" val="226686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B0D8CF-CB55-4C22-AD4C-FAA2AFAC5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7820BF-DC9A-4CCC-86BA-9C337617A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1E948F-6C95-4352-BBA3-0E13CF4E8D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76F70-C143-43D2-A37E-91321C0A1836}" type="datetime1">
              <a:rPr lang="es-ES" smtClean="0"/>
              <a:t>11/06/20</a:t>
            </a:fld>
            <a:endParaRPr lang="es-ES"/>
          </a:p>
        </p:txBody>
      </p:sp>
      <p:sp>
        <p:nvSpPr>
          <p:cNvPr id="5" name="Marcador de pie de página 4">
            <a:extLst>
              <a:ext uri="{FF2B5EF4-FFF2-40B4-BE49-F238E27FC236}">
                <a16:creationId xmlns:a16="http://schemas.microsoft.com/office/drawing/2014/main" id="{162C663F-A7AE-407C-825A-A93ED724AE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4BBAD78-57CC-47FF-B328-55CAC7293C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C8A30-5C10-4AD0-AD65-97986B79BD94}" type="slidenum">
              <a:rPr lang="es-ES" smtClean="0"/>
              <a:t>‹Nº›</a:t>
            </a:fld>
            <a:endParaRPr lang="es-ES"/>
          </a:p>
        </p:txBody>
      </p:sp>
    </p:spTree>
    <p:extLst>
      <p:ext uri="{BB962C8B-B14F-4D97-AF65-F5344CB8AC3E}">
        <p14:creationId xmlns:p14="http://schemas.microsoft.com/office/powerpoint/2010/main" val="344288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536E1D4-C166-45BE-ADF1-6A530BDBA02C}"/>
              </a:ext>
            </a:extLst>
          </p:cNvPr>
          <p:cNvPicPr>
            <a:picLocks noChangeAspect="1"/>
          </p:cNvPicPr>
          <p:nvPr/>
        </p:nvPicPr>
        <p:blipFill>
          <a:blip r:embed="rId2"/>
          <a:stretch>
            <a:fillRect/>
          </a:stretch>
        </p:blipFill>
        <p:spPr>
          <a:xfrm>
            <a:off x="9378924" y="96335"/>
            <a:ext cx="2620828" cy="787984"/>
          </a:xfrm>
          <a:prstGeom prst="rect">
            <a:avLst/>
          </a:prstGeom>
        </p:spPr>
      </p:pic>
      <p:sp>
        <p:nvSpPr>
          <p:cNvPr id="6" name="Título 5">
            <a:extLst>
              <a:ext uri="{FF2B5EF4-FFF2-40B4-BE49-F238E27FC236}">
                <a16:creationId xmlns:a16="http://schemas.microsoft.com/office/drawing/2014/main" id="{5FBB26D1-51C4-4979-B0AE-3802F5B31BC4}"/>
              </a:ext>
            </a:extLst>
          </p:cNvPr>
          <p:cNvSpPr>
            <a:spLocks noGrp="1"/>
          </p:cNvSpPr>
          <p:nvPr>
            <p:ph type="title"/>
          </p:nvPr>
        </p:nvSpPr>
        <p:spPr>
          <a:xfrm>
            <a:off x="360027" y="140959"/>
            <a:ext cx="10515600" cy="1325563"/>
          </a:xfrm>
        </p:spPr>
        <p:txBody>
          <a:bodyPr>
            <a:normAutofit/>
          </a:bodyPr>
          <a:lstStyle/>
          <a:p>
            <a:r>
              <a:rPr lang="es-ES" sz="2400" dirty="0">
                <a:solidFill>
                  <a:schemeClr val="accent5">
                    <a:lumMod val="50000"/>
                  </a:schemeClr>
                </a:solidFill>
                <a:effectLst>
                  <a:outerShdw blurRad="38100" dist="38100" dir="2700000" algn="tl">
                    <a:srgbClr val="000000">
                      <a:alpha val="43137"/>
                    </a:srgbClr>
                  </a:outerShdw>
                </a:effectLst>
              </a:rPr>
              <a:t>Reflexiones del médico-a del trabajo – Lecciones aprendidas </a:t>
            </a:r>
            <a:br>
              <a:rPr lang="es-ES" sz="2400" dirty="0">
                <a:solidFill>
                  <a:schemeClr val="accent5">
                    <a:lumMod val="50000"/>
                  </a:schemeClr>
                </a:solidFill>
                <a:effectLst>
                  <a:outerShdw blurRad="38100" dist="38100" dir="2700000" algn="tl">
                    <a:srgbClr val="000000">
                      <a:alpha val="43137"/>
                    </a:srgbClr>
                  </a:outerShdw>
                </a:effectLst>
              </a:rPr>
            </a:br>
            <a:r>
              <a:rPr lang="es-ES" sz="2400" dirty="0">
                <a:solidFill>
                  <a:schemeClr val="accent5">
                    <a:lumMod val="50000"/>
                  </a:schemeClr>
                </a:solidFill>
                <a:effectLst>
                  <a:outerShdw blurRad="38100" dist="38100" dir="2700000" algn="tl">
                    <a:srgbClr val="000000">
                      <a:alpha val="43137"/>
                    </a:srgbClr>
                  </a:outerShdw>
                </a:effectLst>
              </a:rPr>
              <a:t>y orientación hacia la nueva normalidad. Preparándonos para el futuro</a:t>
            </a:r>
            <a:r>
              <a:rPr lang="es-ES" sz="2400" dirty="0"/>
              <a:t>.</a:t>
            </a:r>
          </a:p>
        </p:txBody>
      </p:sp>
      <p:sp>
        <p:nvSpPr>
          <p:cNvPr id="4" name="Marcador de pie de página 3">
            <a:extLst>
              <a:ext uri="{FF2B5EF4-FFF2-40B4-BE49-F238E27FC236}">
                <a16:creationId xmlns:a16="http://schemas.microsoft.com/office/drawing/2014/main" id="{80205C4C-50A5-4850-B0D4-61211B007D9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3B38BDF-E770-4BFC-AAAE-7A846997C57F}"/>
              </a:ext>
            </a:extLst>
          </p:cNvPr>
          <p:cNvSpPr>
            <a:spLocks noGrp="1"/>
          </p:cNvSpPr>
          <p:nvPr>
            <p:ph type="sldNum" sz="quarter" idx="12"/>
          </p:nvPr>
        </p:nvSpPr>
        <p:spPr/>
        <p:txBody>
          <a:bodyPr/>
          <a:lstStyle/>
          <a:p>
            <a:fld id="{233C8A30-5C10-4AD0-AD65-97986B79BD94}" type="slidenum">
              <a:rPr lang="es-ES" smtClean="0"/>
              <a:t>1</a:t>
            </a:fld>
            <a:endParaRPr lang="es-ES"/>
          </a:p>
        </p:txBody>
      </p:sp>
      <p:pic>
        <p:nvPicPr>
          <p:cNvPr id="8" name="Imagen 7">
            <a:extLst>
              <a:ext uri="{FF2B5EF4-FFF2-40B4-BE49-F238E27FC236}">
                <a16:creationId xmlns:a16="http://schemas.microsoft.com/office/drawing/2014/main" id="{12B0CA4B-6D79-47ED-929B-25B0A15DEBAB}"/>
              </a:ext>
            </a:extLst>
          </p:cNvPr>
          <p:cNvPicPr>
            <a:picLocks noChangeAspect="1"/>
          </p:cNvPicPr>
          <p:nvPr/>
        </p:nvPicPr>
        <p:blipFill rotWithShape="1">
          <a:blip r:embed="rId3"/>
          <a:srcRect l="35587" t="18776" r="35255" b="7315"/>
          <a:stretch/>
        </p:blipFill>
        <p:spPr>
          <a:xfrm rot="20368991">
            <a:off x="1363927" y="1899161"/>
            <a:ext cx="2871704" cy="4094524"/>
          </a:xfrm>
          <a:prstGeom prst="rect">
            <a:avLst/>
          </a:prstGeom>
          <a:ln>
            <a:noFill/>
          </a:ln>
          <a:effectLst>
            <a:outerShdw blurRad="292100" dist="139700" dir="2700000" algn="tl" rotWithShape="0">
              <a:srgbClr val="333333">
                <a:alpha val="65000"/>
              </a:srgbClr>
            </a:outerShdw>
          </a:effectLst>
        </p:spPr>
      </p:pic>
      <p:sp>
        <p:nvSpPr>
          <p:cNvPr id="9" name="Rectángulo 8">
            <a:extLst>
              <a:ext uri="{FF2B5EF4-FFF2-40B4-BE49-F238E27FC236}">
                <a16:creationId xmlns:a16="http://schemas.microsoft.com/office/drawing/2014/main" id="{02DF53CF-16FE-450C-B690-BD85574FB4C3}"/>
              </a:ext>
            </a:extLst>
          </p:cNvPr>
          <p:cNvSpPr/>
          <p:nvPr/>
        </p:nvSpPr>
        <p:spPr>
          <a:xfrm>
            <a:off x="4669173" y="1407266"/>
            <a:ext cx="6096000" cy="5078313"/>
          </a:xfrm>
          <a:prstGeom prst="rect">
            <a:avLst/>
          </a:prstGeom>
        </p:spPr>
        <p:txBody>
          <a:bodyPr>
            <a:spAutoFit/>
          </a:bodyPr>
          <a:lstStyle/>
          <a:p>
            <a:r>
              <a:rPr lang="es-ES" sz="3600" dirty="0">
                <a:solidFill>
                  <a:schemeClr val="accent2">
                    <a:lumMod val="50000"/>
                  </a:schemeClr>
                </a:solidFill>
              </a:rPr>
              <a:t>4 de junio de 2020 16:00 h</a:t>
            </a:r>
          </a:p>
          <a:p>
            <a:pPr lvl="1"/>
            <a:r>
              <a:rPr lang="es-ES" dirty="0"/>
              <a:t>Queremos invitaros a una WEBINAR organizada por la Sociedad Vasca de Medicina De Trabajo con el objetivo de compartir las experiencias que hemos vivido durante estos últimos meses.</a:t>
            </a:r>
          </a:p>
          <a:p>
            <a:pPr lvl="1"/>
            <a:r>
              <a:rPr lang="es-ES" dirty="0"/>
              <a:t>Será un evento participativo con turno abierto de preguntas para establecer criterios y/o herramienta de actuación para los próximos meses y confeccionar un manifiesto de lecciones aprendidas donde se resumen nuestras inquietudes</a:t>
            </a:r>
          </a:p>
          <a:p>
            <a:endParaRPr lang="es-ES" dirty="0"/>
          </a:p>
          <a:p>
            <a:r>
              <a:rPr lang="es-ES" b="1" dirty="0"/>
              <a:t>	MEDICOS DEL TRABAJO PARTICIPANTES</a:t>
            </a:r>
          </a:p>
          <a:p>
            <a:r>
              <a:rPr lang="es-ES" dirty="0"/>
              <a:t>	MIGUEL MARTIN ZURIMENDI</a:t>
            </a:r>
          </a:p>
          <a:p>
            <a:r>
              <a:rPr lang="es-ES" dirty="0"/>
              <a:t>	MIKEL AYALA GARCIA</a:t>
            </a:r>
          </a:p>
          <a:p>
            <a:r>
              <a:rPr lang="es-ES" dirty="0"/>
              <a:t>	ADOLFO ARANGUREN ARANZABAL</a:t>
            </a:r>
          </a:p>
          <a:p>
            <a:r>
              <a:rPr lang="es-ES" dirty="0"/>
              <a:t>	MARIASUN RUIZ DE GALARRETA ZUBILLAGA</a:t>
            </a:r>
          </a:p>
          <a:p>
            <a:r>
              <a:rPr lang="es-ES" dirty="0"/>
              <a:t>	IÑAKI IGARZABAL ELORZA</a:t>
            </a:r>
          </a:p>
        </p:txBody>
      </p:sp>
    </p:spTree>
    <p:extLst>
      <p:ext uri="{BB962C8B-B14F-4D97-AF65-F5344CB8AC3E}">
        <p14:creationId xmlns:p14="http://schemas.microsoft.com/office/powerpoint/2010/main" val="3823866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43340-D94F-452F-B702-EE5C18F3BB68}"/>
              </a:ext>
            </a:extLst>
          </p:cNvPr>
          <p:cNvSpPr>
            <a:spLocks noGrp="1"/>
          </p:cNvSpPr>
          <p:nvPr>
            <p:ph type="title"/>
          </p:nvPr>
        </p:nvSpPr>
        <p:spPr>
          <a:xfrm>
            <a:off x="631972" y="185269"/>
            <a:ext cx="10515600" cy="1325563"/>
          </a:xfrm>
        </p:spPr>
        <p:txBody>
          <a:bodyPr/>
          <a:lstStyle/>
          <a:p>
            <a:r>
              <a:rPr lang="es-ES" dirty="0"/>
              <a:t>MANIFIESTO: DECÁLOGO </a:t>
            </a:r>
          </a:p>
        </p:txBody>
      </p:sp>
      <p:sp>
        <p:nvSpPr>
          <p:cNvPr id="3" name="Rectángulo 2">
            <a:extLst>
              <a:ext uri="{FF2B5EF4-FFF2-40B4-BE49-F238E27FC236}">
                <a16:creationId xmlns:a16="http://schemas.microsoft.com/office/drawing/2014/main" id="{2D4F2A09-7EC9-4A2A-9B39-E71359EA98E1}"/>
              </a:ext>
            </a:extLst>
          </p:cNvPr>
          <p:cNvSpPr/>
          <p:nvPr/>
        </p:nvSpPr>
        <p:spPr>
          <a:xfrm>
            <a:off x="385893" y="1386670"/>
            <a:ext cx="11174135" cy="5539978"/>
          </a:xfrm>
          <a:prstGeom prst="rect">
            <a:avLst/>
          </a:prstGeom>
        </p:spPr>
        <p:txBody>
          <a:bodyPr wrap="square">
            <a:spAutoFit/>
          </a:bodyPr>
          <a:lstStyle/>
          <a:p>
            <a:r>
              <a:rPr lang="es-ES" sz="1400" i="1" dirty="0"/>
              <a:t>I: AFRONTAMIENTO DE UN PROBLEMA DE SALUD PÚBLICA: </a:t>
            </a:r>
          </a:p>
          <a:p>
            <a:endParaRPr lang="es-ES" sz="1400" i="1" dirty="0"/>
          </a:p>
          <a:p>
            <a:pPr lvl="1"/>
            <a:r>
              <a:rPr lang="es-ES" sz="1400" i="1" dirty="0"/>
              <a:t>Esta nueva pandemia a la que nos enfrentamos solo se puede intentar contener, pero no se puede asegurar que la personas no sean infectadas. Es una lucha en la que los modelos predictivos se han cumplido. </a:t>
            </a:r>
          </a:p>
          <a:p>
            <a:pPr lvl="1"/>
            <a:r>
              <a:rPr lang="es-ES" sz="1200" i="1" dirty="0">
                <a:solidFill>
                  <a:schemeClr val="accent2">
                    <a:lumMod val="50000"/>
                  </a:schemeClr>
                </a:solidFill>
              </a:rPr>
              <a:t>El distanciamiento social, las medidas higiénicas y el control y seguimiento de los nuevos casos, diagnosticados por pruebas especificas y posterior aislamiento, pudieran ser medidas eficaces a adoptar en previsibles nuevas fases de prealerta. </a:t>
            </a:r>
          </a:p>
          <a:p>
            <a:endParaRPr lang="es-ES" sz="1400" i="1" dirty="0"/>
          </a:p>
          <a:p>
            <a:r>
              <a:rPr lang="es-ES" sz="1400" i="1" dirty="0"/>
              <a:t>II: ROL DE LAS EMPRESAS ANTE UNA PANDEMIA MUNDIAL</a:t>
            </a:r>
          </a:p>
          <a:p>
            <a:endParaRPr lang="es-ES" sz="1400" i="1" dirty="0"/>
          </a:p>
          <a:p>
            <a:pPr lvl="1"/>
            <a:r>
              <a:rPr lang="es-ES" sz="1400" i="1" dirty="0"/>
              <a:t>No está en la mano, ni bajo la responsabilidad del empleador, el poder frenar una pandemia mundial. Las empresas no disponen de instrumentos, ni están habituadas a usarlos, para controlar un brote epidémico por un patógeno que no es de origen laboral. Solo podrán colaborar en el mantenimiento de las medidas higiénicas para evitar en lo posible el contagio. </a:t>
            </a:r>
          </a:p>
          <a:p>
            <a:pPr lvl="1"/>
            <a:r>
              <a:rPr lang="es-ES" sz="1400" i="1" dirty="0">
                <a:solidFill>
                  <a:schemeClr val="accent2">
                    <a:lumMod val="50000"/>
                  </a:schemeClr>
                </a:solidFill>
              </a:rPr>
              <a:t>En este esfuerzo, la autoridad sanitaria, a todos los niveles (nacional, autonómica y local), deberá, y podrá contar, con el apoyo y asesoramiento, de además de otros agentes sociales, con las sociedades científicas del ámbito de la medicina del trabajo como la que esto suscribe. </a:t>
            </a:r>
          </a:p>
          <a:p>
            <a:endParaRPr lang="es-ES" sz="1400" i="1" dirty="0"/>
          </a:p>
          <a:p>
            <a:r>
              <a:rPr lang="es-ES" sz="1400" i="1" dirty="0"/>
              <a:t>III: ROL DE LOS SERVICIOS DE PREVENCIÓN ANTE UNA PANDEMIA MUNDIAL</a:t>
            </a:r>
          </a:p>
          <a:p>
            <a:endParaRPr lang="es-ES" sz="1400" i="1" dirty="0"/>
          </a:p>
          <a:p>
            <a:pPr lvl="1"/>
            <a:r>
              <a:rPr lang="es-ES" sz="1400" i="1" dirty="0"/>
              <a:t>Nuestra disciplina es una parte integrante de la salud pública, pudiendo ser agentes de la misma y colaborar con las políticas de prevención. El  lenguaje utilizado es común a nuestra especialidad y la epidemiología laboral es parte integrante de nuestro CV. </a:t>
            </a:r>
          </a:p>
          <a:p>
            <a:pPr lvl="1"/>
            <a:endParaRPr lang="es-ES" sz="1400" i="1" dirty="0"/>
          </a:p>
          <a:p>
            <a:pPr lvl="1"/>
            <a:r>
              <a:rPr lang="es-ES" sz="1400" i="1" dirty="0">
                <a:solidFill>
                  <a:schemeClr val="accent2">
                    <a:lumMod val="50000"/>
                  </a:schemeClr>
                </a:solidFill>
              </a:rPr>
              <a:t>Nuestra misión en los centros de trabajo será el asesoramiento al empresariado para no incrementar la propagación en las fases iniciales de escalada, y a los efectos de no saturar el sistema hospitalario, formar e informar al personal trasmitiendo tranquilidad y no alarmismo, y esperar la desactivación natural, la llegada de la vacuna, o la mejora de los tratamientos.</a:t>
            </a:r>
          </a:p>
          <a:p>
            <a:endParaRPr lang="es-ES" i="1" dirty="0"/>
          </a:p>
          <a:p>
            <a:endParaRPr lang="es-ES" i="1" dirty="0"/>
          </a:p>
        </p:txBody>
      </p:sp>
      <p:pic>
        <p:nvPicPr>
          <p:cNvPr id="4" name="Imagen 3">
            <a:extLst>
              <a:ext uri="{FF2B5EF4-FFF2-40B4-BE49-F238E27FC236}">
                <a16:creationId xmlns:a16="http://schemas.microsoft.com/office/drawing/2014/main" id="{ABC3CACB-7648-4992-8CCA-61F09170F838}"/>
              </a:ext>
            </a:extLst>
          </p:cNvPr>
          <p:cNvPicPr>
            <a:picLocks noChangeAspect="1"/>
          </p:cNvPicPr>
          <p:nvPr/>
        </p:nvPicPr>
        <p:blipFill>
          <a:blip r:embed="rId2"/>
          <a:stretch>
            <a:fillRect/>
          </a:stretch>
        </p:blipFill>
        <p:spPr>
          <a:xfrm>
            <a:off x="9490922" y="185269"/>
            <a:ext cx="2615411" cy="786452"/>
          </a:xfrm>
          <a:prstGeom prst="rect">
            <a:avLst/>
          </a:prstGeom>
        </p:spPr>
      </p:pic>
      <p:sp>
        <p:nvSpPr>
          <p:cNvPr id="5" name="Marcador de pie de página 4">
            <a:extLst>
              <a:ext uri="{FF2B5EF4-FFF2-40B4-BE49-F238E27FC236}">
                <a16:creationId xmlns:a16="http://schemas.microsoft.com/office/drawing/2014/main" id="{5339DA0C-24EF-4031-86C9-DE92A3834A1D}"/>
              </a:ext>
            </a:extLst>
          </p:cNvPr>
          <p:cNvSpPr>
            <a:spLocks noGrp="1"/>
          </p:cNvSpPr>
          <p:nvPr>
            <p:ph type="ftr" sz="quarter" idx="11"/>
          </p:nvPr>
        </p:nvSpPr>
        <p:spPr/>
        <p:txBody>
          <a:bodyPr/>
          <a:lstStyle/>
          <a:p>
            <a:r>
              <a:rPr lang="es-ES" dirty="0"/>
              <a:t>BORRADOR- PROPUESTA</a:t>
            </a:r>
          </a:p>
        </p:txBody>
      </p:sp>
      <p:sp>
        <p:nvSpPr>
          <p:cNvPr id="6" name="Marcador de número de diapositiva 5">
            <a:extLst>
              <a:ext uri="{FF2B5EF4-FFF2-40B4-BE49-F238E27FC236}">
                <a16:creationId xmlns:a16="http://schemas.microsoft.com/office/drawing/2014/main" id="{663A7BC2-1666-4F88-A4EC-F2B39833DD92}"/>
              </a:ext>
            </a:extLst>
          </p:cNvPr>
          <p:cNvSpPr>
            <a:spLocks noGrp="1"/>
          </p:cNvSpPr>
          <p:nvPr>
            <p:ph type="sldNum" sz="quarter" idx="12"/>
          </p:nvPr>
        </p:nvSpPr>
        <p:spPr/>
        <p:txBody>
          <a:bodyPr/>
          <a:lstStyle/>
          <a:p>
            <a:fld id="{233C8A30-5C10-4AD0-AD65-97986B79BD94}" type="slidenum">
              <a:rPr lang="es-ES" smtClean="0"/>
              <a:t>10</a:t>
            </a:fld>
            <a:endParaRPr lang="es-ES" dirty="0"/>
          </a:p>
        </p:txBody>
      </p:sp>
      <p:sp>
        <p:nvSpPr>
          <p:cNvPr id="7" name="CuadroTexto 6">
            <a:extLst>
              <a:ext uri="{FF2B5EF4-FFF2-40B4-BE49-F238E27FC236}">
                <a16:creationId xmlns:a16="http://schemas.microsoft.com/office/drawing/2014/main" id="{D9DF3833-E49A-4093-8FD3-EC21D3518392}"/>
              </a:ext>
            </a:extLst>
          </p:cNvPr>
          <p:cNvSpPr txBox="1"/>
          <p:nvPr/>
        </p:nvSpPr>
        <p:spPr>
          <a:xfrm>
            <a:off x="9490922" y="1122217"/>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251579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D4F2A09-7EC9-4A2A-9B39-E71359EA98E1}"/>
              </a:ext>
            </a:extLst>
          </p:cNvPr>
          <p:cNvSpPr/>
          <p:nvPr/>
        </p:nvSpPr>
        <p:spPr>
          <a:xfrm>
            <a:off x="277020" y="582067"/>
            <a:ext cx="11076780" cy="5909310"/>
          </a:xfrm>
          <a:prstGeom prst="rect">
            <a:avLst/>
          </a:prstGeom>
        </p:spPr>
        <p:txBody>
          <a:bodyPr wrap="square">
            <a:spAutoFit/>
          </a:bodyPr>
          <a:lstStyle/>
          <a:p>
            <a:r>
              <a:rPr lang="es-ES" sz="1400" i="1" dirty="0"/>
              <a:t>IV: SOBRE LAS ACTUACIONES DEL SERVICIO DE PREVENCIÓN</a:t>
            </a:r>
          </a:p>
          <a:p>
            <a:endParaRPr lang="es-ES" sz="1400" i="1" dirty="0"/>
          </a:p>
          <a:p>
            <a:pPr lvl="1"/>
            <a:r>
              <a:rPr lang="es-ES" sz="1400" i="1" dirty="0"/>
              <a:t>Una de las funciones principales de los SSPP es la Evaluación de riesgos laborales. En este caso no podemos hacer una Evaluación estimando el riesgo de la posible transmisión de un agente patógeno comunitario en una empresa del sector no sociosanitario, cuando no forma parte de nuestra actividad productiva. Sin embargo, la adopción de ciertas medidas, inclusive aquellas de ineficacia demostrada o fuera del rigor científico, pueden ser paradójicamente generadoras de nuevos riesgos y que deberemos evaluar (riesgo de intoxicaciones, inconfort respiratorio, dermatitis de contacto, otros riesgos, etc..) Con respecto a los TES- trabajadores especialmente sensibles- la adopción de los criterios de los anexos fue cuando menos un referente y de gran ayuda. </a:t>
            </a:r>
          </a:p>
          <a:p>
            <a:pPr lvl="1"/>
            <a:r>
              <a:rPr lang="es-ES" sz="1400" i="1" dirty="0"/>
              <a:t>Y en referencia a los planes de contingencia, son obligación de redactarlos por la empresa conteniendo cuenta medida organizativa o técnica se estime. </a:t>
            </a:r>
          </a:p>
          <a:p>
            <a:pPr lvl="1"/>
            <a:endParaRPr lang="es-ES" sz="1400" dirty="0"/>
          </a:p>
          <a:p>
            <a:pPr lvl="2"/>
            <a:r>
              <a:rPr lang="es-ES" sz="1400" i="1" dirty="0">
                <a:solidFill>
                  <a:schemeClr val="accent2">
                    <a:lumMod val="50000"/>
                  </a:schemeClr>
                </a:solidFill>
              </a:rPr>
              <a:t>Los planes de contingencia serán competencia de las empresas y en los mismo se debería de especificar, de forma inequívoca que su vigencia se limita exclusivamente a la duración de la emergencia sanitaria y en función de los cambios de escenario y fases. </a:t>
            </a:r>
          </a:p>
          <a:p>
            <a:endParaRPr lang="es-ES" sz="1400" i="1" dirty="0"/>
          </a:p>
          <a:p>
            <a:r>
              <a:rPr lang="es-ES" sz="1400" i="1" dirty="0"/>
              <a:t>V: COLABORACION CON EL SISTEMA PÚBLICO DE SALUD </a:t>
            </a:r>
          </a:p>
          <a:p>
            <a:endParaRPr lang="es-ES" sz="1400" i="1" dirty="0"/>
          </a:p>
          <a:p>
            <a:pPr lvl="1"/>
            <a:r>
              <a:rPr lang="es-ES" sz="1400" i="1" dirty="0"/>
              <a:t>También estamos capacitados para colaborar con el sistema público de salud. Sin embargo, esta colaboración, deseada, no ha sido recíproca, manteniendo, en ocasiones,  la reticencia del personal médico y direcciones médicas de los centros de salud hacia nuestro rol preventivo y sobre nuestro papel en este escenario, manejándonos como mero apoyo administrativo a sus órdenes. No se nos ha pedido colaboración sino ha sido una imposición. Se nos ha ocupado en labores administrativas de gestión de la incapacidad temporal sin tener el poder ejecutivo decisorio final, con lo que hemos sobrecargado los servicios sin recibir apoyo de personal auxiliar u otras soluciones. Es momento de replantearse nuestra relación con el SPS y de poner en valor nuestros conocimientos y capacidades.</a:t>
            </a:r>
          </a:p>
          <a:p>
            <a:pPr lvl="1"/>
            <a:endParaRPr lang="es-ES" sz="1400" i="1" dirty="0"/>
          </a:p>
          <a:p>
            <a:pPr lvl="2"/>
            <a:r>
              <a:rPr lang="es-ES" sz="1400" i="1" dirty="0">
                <a:solidFill>
                  <a:schemeClr val="accent2">
                    <a:lumMod val="50000"/>
                  </a:schemeClr>
                </a:solidFill>
              </a:rPr>
              <a:t>Se establece ahora una nueva participación entre el SPS especialmente con las </a:t>
            </a:r>
            <a:r>
              <a:rPr lang="es-ES" sz="1400" i="1" dirty="0" err="1">
                <a:solidFill>
                  <a:schemeClr val="accent2">
                    <a:lumMod val="50000"/>
                  </a:schemeClr>
                </a:solidFill>
              </a:rPr>
              <a:t>UVE´s</a:t>
            </a:r>
            <a:r>
              <a:rPr lang="es-ES" sz="1400" i="1" dirty="0">
                <a:solidFill>
                  <a:schemeClr val="accent2">
                    <a:lumMod val="50000"/>
                  </a:schemeClr>
                </a:solidFill>
              </a:rPr>
              <a:t>, unidades de vigilancia epidemiológicas , e inclusive compartiendo herramientas de gestión y aplicativos y es momento de tejer puentes que perduraran a esta crisis. Se nos debe considerar como sanitarios colaboradores del sistema público a la hora de realizar </a:t>
            </a:r>
            <a:r>
              <a:rPr lang="es-ES" sz="1400" i="1" dirty="0" err="1">
                <a:solidFill>
                  <a:schemeClr val="accent2">
                    <a:lumMod val="50000"/>
                  </a:schemeClr>
                </a:solidFill>
              </a:rPr>
              <a:t>PCR´s</a:t>
            </a:r>
            <a:r>
              <a:rPr lang="es-ES" sz="1400" i="1" dirty="0">
                <a:solidFill>
                  <a:schemeClr val="accent2">
                    <a:lumMod val="50000"/>
                  </a:schemeClr>
                </a:solidFill>
              </a:rPr>
              <a:t> y Ac.</a:t>
            </a:r>
          </a:p>
          <a:p>
            <a:endParaRPr lang="es-ES" sz="1400" i="1" dirty="0"/>
          </a:p>
        </p:txBody>
      </p:sp>
      <p:pic>
        <p:nvPicPr>
          <p:cNvPr id="4" name="Imagen 3">
            <a:extLst>
              <a:ext uri="{FF2B5EF4-FFF2-40B4-BE49-F238E27FC236}">
                <a16:creationId xmlns:a16="http://schemas.microsoft.com/office/drawing/2014/main" id="{ABC3CACB-7648-4992-8CCA-61F09170F838}"/>
              </a:ext>
            </a:extLst>
          </p:cNvPr>
          <p:cNvPicPr>
            <a:picLocks noChangeAspect="1"/>
          </p:cNvPicPr>
          <p:nvPr/>
        </p:nvPicPr>
        <p:blipFill>
          <a:blip r:embed="rId2"/>
          <a:stretch>
            <a:fillRect/>
          </a:stretch>
        </p:blipFill>
        <p:spPr>
          <a:xfrm>
            <a:off x="9576589" y="-41945"/>
            <a:ext cx="2615411" cy="786452"/>
          </a:xfrm>
          <a:prstGeom prst="rect">
            <a:avLst/>
          </a:prstGeom>
        </p:spPr>
      </p:pic>
      <p:sp>
        <p:nvSpPr>
          <p:cNvPr id="8" name="Marcador de pie de página 7">
            <a:extLst>
              <a:ext uri="{FF2B5EF4-FFF2-40B4-BE49-F238E27FC236}">
                <a16:creationId xmlns:a16="http://schemas.microsoft.com/office/drawing/2014/main" id="{5DAF76C6-68ED-4FDA-A72D-ACE87A28B667}"/>
              </a:ext>
            </a:extLst>
          </p:cNvPr>
          <p:cNvSpPr>
            <a:spLocks noGrp="1"/>
          </p:cNvSpPr>
          <p:nvPr>
            <p:ph type="ftr" sz="quarter" idx="11"/>
          </p:nvPr>
        </p:nvSpPr>
        <p:spPr/>
        <p:txBody>
          <a:bodyPr/>
          <a:lstStyle/>
          <a:p>
            <a:r>
              <a:rPr lang="es-ES" dirty="0"/>
              <a:t>BORRADOR- PROPUESTA</a:t>
            </a:r>
          </a:p>
          <a:p>
            <a:endParaRPr lang="es-ES" dirty="0"/>
          </a:p>
        </p:txBody>
      </p:sp>
      <p:sp>
        <p:nvSpPr>
          <p:cNvPr id="9" name="Marcador de número de diapositiva 8">
            <a:extLst>
              <a:ext uri="{FF2B5EF4-FFF2-40B4-BE49-F238E27FC236}">
                <a16:creationId xmlns:a16="http://schemas.microsoft.com/office/drawing/2014/main" id="{AD77CCE2-9761-45ED-AFE1-5BCE02513C21}"/>
              </a:ext>
            </a:extLst>
          </p:cNvPr>
          <p:cNvSpPr>
            <a:spLocks noGrp="1"/>
          </p:cNvSpPr>
          <p:nvPr>
            <p:ph type="sldNum" sz="quarter" idx="12"/>
          </p:nvPr>
        </p:nvSpPr>
        <p:spPr/>
        <p:txBody>
          <a:bodyPr/>
          <a:lstStyle/>
          <a:p>
            <a:fld id="{233C8A30-5C10-4AD0-AD65-97986B79BD94}" type="slidenum">
              <a:rPr lang="es-ES" smtClean="0"/>
              <a:t>11</a:t>
            </a:fld>
            <a:endParaRPr lang="es-ES"/>
          </a:p>
        </p:txBody>
      </p:sp>
      <p:sp>
        <p:nvSpPr>
          <p:cNvPr id="6" name="CuadroTexto 5">
            <a:extLst>
              <a:ext uri="{FF2B5EF4-FFF2-40B4-BE49-F238E27FC236}">
                <a16:creationId xmlns:a16="http://schemas.microsoft.com/office/drawing/2014/main" id="{8534B435-4264-4E7C-900D-0F62CF2FB21A}"/>
              </a:ext>
            </a:extLst>
          </p:cNvPr>
          <p:cNvSpPr txBox="1"/>
          <p:nvPr/>
        </p:nvSpPr>
        <p:spPr>
          <a:xfrm>
            <a:off x="10111707" y="640258"/>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332614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D4F2A09-7EC9-4A2A-9B39-E71359EA98E1}"/>
              </a:ext>
            </a:extLst>
          </p:cNvPr>
          <p:cNvSpPr/>
          <p:nvPr/>
        </p:nvSpPr>
        <p:spPr>
          <a:xfrm>
            <a:off x="85667" y="381278"/>
            <a:ext cx="11642141" cy="6555641"/>
          </a:xfrm>
          <a:prstGeom prst="rect">
            <a:avLst/>
          </a:prstGeom>
        </p:spPr>
        <p:txBody>
          <a:bodyPr wrap="square">
            <a:spAutoFit/>
          </a:bodyPr>
          <a:lstStyle/>
          <a:p>
            <a:endParaRPr lang="es-ES" sz="1400" i="1" dirty="0"/>
          </a:p>
          <a:p>
            <a:r>
              <a:rPr lang="es-ES" sz="1400" i="1" dirty="0"/>
              <a:t>VI. SITUACIÓN Y CARGA DEL PERSONAL DEL SERVICIO DURANTE LA PANDEMIA</a:t>
            </a:r>
          </a:p>
          <a:p>
            <a:endParaRPr lang="es-ES" sz="1400" i="1" dirty="0"/>
          </a:p>
          <a:p>
            <a:pPr lvl="1"/>
            <a:r>
              <a:rPr lang="es-ES" sz="1400" i="1" dirty="0"/>
              <a:t>La lluvia, en forma de cascada, de procedimientos, normativas, instrucciones, guías... a un ritmo casi diario y de diferente indoles, de carácter nacional, autonómico, local o de sindicatos, asociaciones,  patronal u otros organismos incluso científico, muchas veces tardías, contradictorias o inasumibles (ejemplo la gestión de las TES y las personas de edad),  en vez de ayudar ha impedido en ocasiones la correcta clarificación en la actuación.</a:t>
            </a:r>
          </a:p>
          <a:p>
            <a:pPr lvl="1"/>
            <a:r>
              <a:rPr lang="es-ES" sz="1400" i="1" dirty="0"/>
              <a:t>Las labores puramente administrativas exigidas a nuestros servicios nos han impedido, en  ciertos momentos, y por la asfixia de trabajo, a dedicarnos a la lucha real contra el COVID.</a:t>
            </a:r>
          </a:p>
          <a:p>
            <a:pPr lvl="1"/>
            <a:endParaRPr lang="es-ES" sz="1400" i="1" dirty="0"/>
          </a:p>
          <a:p>
            <a:pPr lvl="1"/>
            <a:r>
              <a:rPr lang="es-ES" sz="1400" i="1" dirty="0"/>
              <a:t>El impacto final de la pandemia ha sido bajo en las empresas y no ha sido mayor que el riesgo comunitario como sospechábamos (salvo en ambiente sociosanitario). Así en los entornos sanitarios el COVID ha golpeado a nuestra plantillas y en muchas ocasiones sin posibilidad de reemplazo. </a:t>
            </a:r>
          </a:p>
          <a:p>
            <a:pPr lvl="1"/>
            <a:r>
              <a:rPr lang="es-ES" sz="1400" i="1" dirty="0"/>
              <a:t>Hemos sufrido las dificultades de asegurar continuidad de nuestro trabajo “esencial” con mucho personal en teletrabajo, con grandes  limitaciones en las herramientas de gestión, con centros cerrados, asumiendo la imposibilidad de movimientos y desplazamientos,   etc.. </a:t>
            </a:r>
          </a:p>
          <a:p>
            <a:pPr lvl="1"/>
            <a:r>
              <a:rPr lang="es-ES" sz="1400" i="1" dirty="0"/>
              <a:t>Muchos sanitarios hemos inclusive sufrido el COVID y hemos seguido trabajando en nuestras casas con la sobrecarga añadida.  </a:t>
            </a:r>
          </a:p>
          <a:p>
            <a:pPr lvl="1"/>
            <a:r>
              <a:rPr lang="es-ES" sz="1400" i="1" dirty="0"/>
              <a:t>Muchos agentes sociales han desaparecido refugiándose en sus domicilios. </a:t>
            </a:r>
          </a:p>
          <a:p>
            <a:pPr lvl="1"/>
            <a:r>
              <a:rPr lang="es-ES" sz="1400" i="1" dirty="0"/>
              <a:t>En algún caso hemos sufrido en estos ámbitos de mucha sobrecarga emocional (incluido fallecimientos), conflictos y el peso de la responsabilidad en la toma de decisiones. </a:t>
            </a:r>
          </a:p>
          <a:p>
            <a:pPr lvl="1"/>
            <a:r>
              <a:rPr lang="es-ES" sz="1400" i="1" dirty="0"/>
              <a:t>El que en la redacción de muchos de los documentos que nos han sido prescritos, haya primado el que sean específicos al ámbito sanitario, ha dado como resultado el que sean de dificultosa aplicación en resto de empresas y actividades con solo “riesgo comunitario”. </a:t>
            </a:r>
          </a:p>
          <a:p>
            <a:pPr lvl="1"/>
            <a:endParaRPr lang="es-ES" sz="1400" i="1" dirty="0"/>
          </a:p>
          <a:p>
            <a:pPr lvl="2"/>
            <a:r>
              <a:rPr lang="es-ES" sz="1400" i="1" dirty="0">
                <a:solidFill>
                  <a:schemeClr val="accent2">
                    <a:lumMod val="50000"/>
                  </a:schemeClr>
                </a:solidFill>
              </a:rPr>
              <a:t>Se necesita una elaboración de normativa acorde con la realidad que muestra la Evidencia científica en los distintos momentos.</a:t>
            </a:r>
          </a:p>
          <a:p>
            <a:pPr lvl="2"/>
            <a:r>
              <a:rPr lang="es-ES" sz="1400" i="1" dirty="0">
                <a:solidFill>
                  <a:schemeClr val="accent2">
                    <a:lumMod val="50000"/>
                  </a:schemeClr>
                </a:solidFill>
              </a:rPr>
              <a:t>Seria deseable un organismo único de Emisión de estos documentos. </a:t>
            </a:r>
          </a:p>
          <a:p>
            <a:pPr lvl="2"/>
            <a:r>
              <a:rPr lang="es-ES" sz="1400" i="1" dirty="0">
                <a:solidFill>
                  <a:schemeClr val="accent2">
                    <a:lumMod val="50000"/>
                  </a:schemeClr>
                </a:solidFill>
              </a:rPr>
              <a:t>Se precisaría la clarificación y estabilización de los protocolos, marcando en su momento las ediciones y los cambios habidos si fuera necesario actualizarlos, no siendo en ningún modo deseables los cambios diarios, las duplicidades de los mensajes y las líneas contradictorias. </a:t>
            </a:r>
          </a:p>
          <a:p>
            <a:pPr lvl="2"/>
            <a:r>
              <a:rPr lang="es-ES" sz="1400" i="1" dirty="0">
                <a:solidFill>
                  <a:schemeClr val="accent2">
                    <a:lumMod val="50000"/>
                  </a:schemeClr>
                </a:solidFill>
              </a:rPr>
              <a:t>Se debería buscar una fórmula de información (avisos  con enlaces….) por la que la prolija normativa o aspectos regulatorios tanto de nuestra Comunidad como la del Estado,  que se apliquen al </a:t>
            </a:r>
            <a:r>
              <a:rPr lang="es-ES" sz="1400" i="1" dirty="0" err="1">
                <a:solidFill>
                  <a:schemeClr val="accent2">
                    <a:lumMod val="50000"/>
                  </a:schemeClr>
                </a:solidFill>
              </a:rPr>
              <a:t>Covid</a:t>
            </a:r>
            <a:r>
              <a:rPr lang="es-ES" sz="1400" i="1" dirty="0">
                <a:solidFill>
                  <a:schemeClr val="accent2">
                    <a:lumMod val="50000"/>
                  </a:schemeClr>
                </a:solidFill>
              </a:rPr>
              <a:t>  se trasmita desde Osalan a todos los médicos del trabajo (puede haber titulares de los servicios de Prevención que aun siendo médicos de empresa no llevan  a cabo la VS pero como responsables de los servicios son finalmente objeto de responsabilidad de resultados). </a:t>
            </a:r>
          </a:p>
          <a:p>
            <a:endParaRPr lang="es-ES" sz="1400" i="1" dirty="0"/>
          </a:p>
        </p:txBody>
      </p:sp>
      <p:pic>
        <p:nvPicPr>
          <p:cNvPr id="4" name="Imagen 3">
            <a:extLst>
              <a:ext uri="{FF2B5EF4-FFF2-40B4-BE49-F238E27FC236}">
                <a16:creationId xmlns:a16="http://schemas.microsoft.com/office/drawing/2014/main" id="{ABC3CACB-7648-4992-8CCA-61F09170F838}"/>
              </a:ext>
            </a:extLst>
          </p:cNvPr>
          <p:cNvPicPr>
            <a:picLocks noChangeAspect="1"/>
          </p:cNvPicPr>
          <p:nvPr/>
        </p:nvPicPr>
        <p:blipFill>
          <a:blip r:embed="rId2"/>
          <a:stretch>
            <a:fillRect/>
          </a:stretch>
        </p:blipFill>
        <p:spPr>
          <a:xfrm>
            <a:off x="9490922" y="0"/>
            <a:ext cx="2615411" cy="786452"/>
          </a:xfrm>
          <a:prstGeom prst="rect">
            <a:avLst/>
          </a:prstGeom>
        </p:spPr>
      </p:pic>
      <p:sp>
        <p:nvSpPr>
          <p:cNvPr id="2" name="Marcador de pie de página 1">
            <a:extLst>
              <a:ext uri="{FF2B5EF4-FFF2-40B4-BE49-F238E27FC236}">
                <a16:creationId xmlns:a16="http://schemas.microsoft.com/office/drawing/2014/main" id="{E488F08A-011E-4770-AEAC-A5FBF5FF4777}"/>
              </a:ext>
            </a:extLst>
          </p:cNvPr>
          <p:cNvSpPr>
            <a:spLocks noGrp="1"/>
          </p:cNvSpPr>
          <p:nvPr>
            <p:ph type="ftr" sz="quarter" idx="11"/>
          </p:nvPr>
        </p:nvSpPr>
        <p:spPr>
          <a:xfrm>
            <a:off x="4117275" y="6528018"/>
            <a:ext cx="4114800" cy="365125"/>
          </a:xfrm>
        </p:spPr>
        <p:txBody>
          <a:bodyPr/>
          <a:lstStyle/>
          <a:p>
            <a:r>
              <a:rPr lang="es-ES" dirty="0"/>
              <a:t>BORRADOR- PROPUESTA</a:t>
            </a:r>
          </a:p>
          <a:p>
            <a:endParaRPr lang="es-ES" dirty="0"/>
          </a:p>
        </p:txBody>
      </p:sp>
      <p:sp>
        <p:nvSpPr>
          <p:cNvPr id="5" name="Marcador de número de diapositiva 4">
            <a:extLst>
              <a:ext uri="{FF2B5EF4-FFF2-40B4-BE49-F238E27FC236}">
                <a16:creationId xmlns:a16="http://schemas.microsoft.com/office/drawing/2014/main" id="{66222C98-44D0-4DE2-BD47-368C2CAC036C}"/>
              </a:ext>
            </a:extLst>
          </p:cNvPr>
          <p:cNvSpPr>
            <a:spLocks noGrp="1"/>
          </p:cNvSpPr>
          <p:nvPr>
            <p:ph type="sldNum" sz="quarter" idx="12"/>
          </p:nvPr>
        </p:nvSpPr>
        <p:spPr/>
        <p:txBody>
          <a:bodyPr/>
          <a:lstStyle/>
          <a:p>
            <a:fld id="{233C8A30-5C10-4AD0-AD65-97986B79BD94}" type="slidenum">
              <a:rPr lang="es-ES" smtClean="0"/>
              <a:t>12</a:t>
            </a:fld>
            <a:endParaRPr lang="es-ES"/>
          </a:p>
        </p:txBody>
      </p:sp>
      <p:sp>
        <p:nvSpPr>
          <p:cNvPr id="6" name="CuadroTexto 5">
            <a:extLst>
              <a:ext uri="{FF2B5EF4-FFF2-40B4-BE49-F238E27FC236}">
                <a16:creationId xmlns:a16="http://schemas.microsoft.com/office/drawing/2014/main" id="{132822F4-37D4-4EF2-AE12-E41ABE5DF4EE}"/>
              </a:ext>
            </a:extLst>
          </p:cNvPr>
          <p:cNvSpPr txBox="1"/>
          <p:nvPr/>
        </p:nvSpPr>
        <p:spPr>
          <a:xfrm>
            <a:off x="9982200" y="677600"/>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47838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45B334-DD05-47E8-9C99-EED550BB8971}"/>
              </a:ext>
            </a:extLst>
          </p:cNvPr>
          <p:cNvPicPr>
            <a:picLocks noChangeAspect="1"/>
          </p:cNvPicPr>
          <p:nvPr/>
        </p:nvPicPr>
        <p:blipFill>
          <a:blip r:embed="rId2"/>
          <a:stretch>
            <a:fillRect/>
          </a:stretch>
        </p:blipFill>
        <p:spPr>
          <a:xfrm>
            <a:off x="9576589" y="0"/>
            <a:ext cx="2615411" cy="786452"/>
          </a:xfrm>
          <a:prstGeom prst="rect">
            <a:avLst/>
          </a:prstGeom>
        </p:spPr>
      </p:pic>
      <p:sp>
        <p:nvSpPr>
          <p:cNvPr id="3" name="Rectángulo 2">
            <a:extLst>
              <a:ext uri="{FF2B5EF4-FFF2-40B4-BE49-F238E27FC236}">
                <a16:creationId xmlns:a16="http://schemas.microsoft.com/office/drawing/2014/main" id="{BC5216A3-D15F-4EC9-8E30-F2E442A904CB}"/>
              </a:ext>
            </a:extLst>
          </p:cNvPr>
          <p:cNvSpPr/>
          <p:nvPr/>
        </p:nvSpPr>
        <p:spPr>
          <a:xfrm>
            <a:off x="0" y="441135"/>
            <a:ext cx="11803310" cy="6340197"/>
          </a:xfrm>
          <a:prstGeom prst="rect">
            <a:avLst/>
          </a:prstGeom>
        </p:spPr>
        <p:txBody>
          <a:bodyPr wrap="square">
            <a:spAutoFit/>
          </a:bodyPr>
          <a:lstStyle/>
          <a:p>
            <a:r>
              <a:rPr lang="es-ES" sz="1400" i="1" dirty="0"/>
              <a:t>VII :RELACION CON LAS DIRECCIONES, CUADROS Y POBLACION TRABAJADORA. </a:t>
            </a:r>
          </a:p>
          <a:p>
            <a:endParaRPr lang="es-ES" sz="1400" i="1" dirty="0"/>
          </a:p>
          <a:p>
            <a:pPr lvl="1"/>
            <a:r>
              <a:rPr lang="es-ES" sz="1400" i="1" dirty="0"/>
              <a:t>El miedo natural, y el estado de pánico marcado a la población, ha hecho que la gente asocie el riesgo del COVID al desempeño de tareas en  </a:t>
            </a:r>
          </a:p>
          <a:p>
            <a:pPr lvl="1"/>
            <a:r>
              <a:rPr lang="es-ES" sz="1400" i="1" dirty="0"/>
              <a:t>las empresas. Se asocia un incremento del riesgo por el transporte pero sobre todo se percibe que el alto nivel de riesgo está en el interior de las mismas. Sorprendentemente, aparte de que la exposición real por la mera presencia  es menor del 25% de su tiempo, no tenemos certeza científica de que la incidencia, ni la prevalencia haya sido mayor en el personal presencial que en los que estaban confinados o teletrabajando (salvo sector sociosanitario). </a:t>
            </a:r>
          </a:p>
          <a:p>
            <a:pPr lvl="1"/>
            <a:r>
              <a:rPr lang="es-ES" sz="1400" i="1" dirty="0"/>
              <a:t>El mayor riesgo han podido ser el contacto con personal sintomático en los espacios cerrados como las residencias, centros asistenciales, el transporte público o las mismas viviendas.</a:t>
            </a:r>
          </a:p>
          <a:p>
            <a:pPr lvl="1"/>
            <a:r>
              <a:rPr lang="es-ES" sz="1400" i="1" dirty="0"/>
              <a:t>Por ellos hemos debido luchar contra la percepción generaliza de los trabajadores, que consideraban que no se debería trabajar y por ello la generación de conflictos ha sido intensa. Se ha producido un evidente daño debido a la incoherencia de la administración al mantener un discurso ambivalente de “se puede y se debe trabajar” pero a su vez de amedrentar a la población. Campañas confusas y </a:t>
            </a:r>
            <a:r>
              <a:rPr lang="es-ES" sz="1400" i="1" dirty="0" err="1"/>
              <a:t>simpluicistas</a:t>
            </a:r>
            <a:r>
              <a:rPr lang="es-ES" sz="1400" i="1" dirty="0"/>
              <a:t> todavía a fecha de hoy activas con slogans como  “no acudas  a trabajar si te consideras vulnerable o por razones de edad” no contribuyen al sosiego. Y eso cuando no se nos ha perseguido policialmente como el caso de la utilización de los vehículo de empresa con denuncias, amenazas  y sanciones .</a:t>
            </a:r>
          </a:p>
          <a:p>
            <a:pPr lvl="1"/>
            <a:r>
              <a:rPr lang="es-ES" sz="1400" i="1" dirty="0"/>
              <a:t>Hemos sufrido exigencias continuas de clarificación por </a:t>
            </a:r>
            <a:r>
              <a:rPr lang="es-ES" sz="1400" i="1" dirty="0" err="1"/>
              <a:t>aprte</a:t>
            </a:r>
            <a:r>
              <a:rPr lang="es-ES" sz="1400" i="1" dirty="0"/>
              <a:t> de muchos de los agentes en las empresas . Muchas de nuestras decisiones han sido controvertidas e impopulares (ej. De nuevo: uso de vehículos, gestión de </a:t>
            </a:r>
            <a:r>
              <a:rPr lang="es-ES" sz="1400" i="1" dirty="0" err="1"/>
              <a:t>it´s</a:t>
            </a:r>
            <a:r>
              <a:rPr lang="es-ES" sz="1400" i="1" dirty="0"/>
              <a:t> y gestión de los TES, de los </a:t>
            </a:r>
            <a:r>
              <a:rPr lang="es-ES" sz="1400" i="1" dirty="0" err="1"/>
              <a:t>test´s</a:t>
            </a:r>
            <a:r>
              <a:rPr lang="es-ES" sz="1400" i="1" dirty="0"/>
              <a:t> y temperaturas…) </a:t>
            </a:r>
          </a:p>
          <a:p>
            <a:pPr lvl="1"/>
            <a:endParaRPr lang="es-ES" sz="1400" i="1" dirty="0"/>
          </a:p>
          <a:p>
            <a:pPr lvl="2"/>
            <a:r>
              <a:rPr lang="es-ES" sz="1400" i="1" dirty="0">
                <a:solidFill>
                  <a:schemeClr val="accent2">
                    <a:lumMod val="50000"/>
                  </a:schemeClr>
                </a:solidFill>
              </a:rPr>
              <a:t>Deberíamos evitar en todo lo posible dar mensajes que fomentan la sobreactuación por parte de los Servicios de Prevención. Podríamos colaborar a crear campañas de educación sanitaria tanto a nivel de población general como de entorno laboral. Campañas de formación y concienciación que ayuden a la gestión de la Responsabilidad Colectiva e individual, gestión de las emociones…sin pánico y con responsabilidad. No amedrentar.</a:t>
            </a:r>
          </a:p>
          <a:p>
            <a:pPr lvl="1"/>
            <a:endParaRPr lang="es-ES" sz="1400" i="1" dirty="0"/>
          </a:p>
          <a:p>
            <a:r>
              <a:rPr lang="es-ES" sz="1400" i="1" dirty="0"/>
              <a:t>VIII: MEDIDAS TÉCNICAS DE RELEVANCIA A ADOPTAR EN NUESTRA EMPRESAS: ASESORAMIENTO.</a:t>
            </a:r>
          </a:p>
          <a:p>
            <a:pPr lvl="1"/>
            <a:r>
              <a:rPr lang="es-ES" sz="1400" i="1" dirty="0"/>
              <a:t>El aseguramiento de la distancia social, con la modificación organizativa y espacial de las instalaciones de trabajo y áreas secundarias se mantiene como la principal medida organizativa. La evitación de que la gente enferma acuda al trabajo ha sido el otro pilar de nuestra actuación preventiva. </a:t>
            </a:r>
          </a:p>
          <a:p>
            <a:pPr lvl="1"/>
            <a:r>
              <a:rPr lang="es-ES" sz="1400" i="1" dirty="0"/>
              <a:t>Y por último la higiene de manos y el uso de mascarillas con fines higiénicos EXCLUSIVAMENTE (excepto los trabajadores sanitarios que necesiten </a:t>
            </a:r>
            <a:r>
              <a:rPr lang="es-ES" sz="1400" i="1" dirty="0" err="1"/>
              <a:t>EPI´s</a:t>
            </a:r>
            <a:r>
              <a:rPr lang="es-ES" sz="1400" i="1" dirty="0"/>
              <a:t> específicos, que ya están regulados.). Hay muchísima confusión en este campo, agravada por las propias normativas que se van publicando. Incluso nuestros técnicos están confusos y proponen distintos tipos de mascarillas como si fueran </a:t>
            </a:r>
            <a:r>
              <a:rPr lang="es-ES" sz="1400" i="1" dirty="0" err="1"/>
              <a:t>EPIs</a:t>
            </a:r>
            <a:r>
              <a:rPr lang="es-ES" sz="1400" i="1" dirty="0"/>
              <a:t> en industrias de ámbito no sanitario.</a:t>
            </a:r>
          </a:p>
          <a:p>
            <a:pPr lvl="1"/>
            <a:endParaRPr lang="es-ES" sz="1400" i="1" dirty="0"/>
          </a:p>
          <a:p>
            <a:pPr lvl="2"/>
            <a:r>
              <a:rPr lang="es-ES" sz="1400" i="1" dirty="0">
                <a:solidFill>
                  <a:schemeClr val="accent2">
                    <a:lumMod val="50000"/>
                  </a:schemeClr>
                </a:solidFill>
              </a:rPr>
              <a:t>Aclarar de forma definitiva las diferencias entre </a:t>
            </a:r>
            <a:r>
              <a:rPr lang="es-ES" sz="1400" i="1" dirty="0" err="1">
                <a:solidFill>
                  <a:schemeClr val="accent2">
                    <a:lumMod val="50000"/>
                  </a:schemeClr>
                </a:solidFill>
              </a:rPr>
              <a:t>EPIs</a:t>
            </a:r>
            <a:r>
              <a:rPr lang="es-ES" sz="1400" i="1" dirty="0">
                <a:solidFill>
                  <a:schemeClr val="accent2">
                    <a:lumMod val="50000"/>
                  </a:schemeClr>
                </a:solidFill>
              </a:rPr>
              <a:t> y medidas higiénicas para evitar el contagio a compañeros. </a:t>
            </a:r>
          </a:p>
          <a:p>
            <a:endParaRPr lang="es-ES" sz="1400" dirty="0"/>
          </a:p>
        </p:txBody>
      </p:sp>
      <p:sp>
        <p:nvSpPr>
          <p:cNvPr id="5" name="Marcador de pie de página 4">
            <a:extLst>
              <a:ext uri="{FF2B5EF4-FFF2-40B4-BE49-F238E27FC236}">
                <a16:creationId xmlns:a16="http://schemas.microsoft.com/office/drawing/2014/main" id="{851C0154-53A9-4E62-B7D8-B1F494369063}"/>
              </a:ext>
            </a:extLst>
          </p:cNvPr>
          <p:cNvSpPr>
            <a:spLocks noGrp="1"/>
          </p:cNvSpPr>
          <p:nvPr>
            <p:ph type="ftr" sz="quarter" idx="11"/>
          </p:nvPr>
        </p:nvSpPr>
        <p:spPr>
          <a:xfrm>
            <a:off x="4038600" y="6490272"/>
            <a:ext cx="4114800" cy="365125"/>
          </a:xfrm>
        </p:spPr>
        <p:txBody>
          <a:bodyPr/>
          <a:lstStyle/>
          <a:p>
            <a:r>
              <a:rPr lang="es-ES" dirty="0"/>
              <a:t>BORRADOR- PROPUESTA</a:t>
            </a:r>
          </a:p>
          <a:p>
            <a:endParaRPr lang="es-ES" dirty="0"/>
          </a:p>
        </p:txBody>
      </p:sp>
      <p:sp>
        <p:nvSpPr>
          <p:cNvPr id="6" name="Marcador de número de diapositiva 5">
            <a:extLst>
              <a:ext uri="{FF2B5EF4-FFF2-40B4-BE49-F238E27FC236}">
                <a16:creationId xmlns:a16="http://schemas.microsoft.com/office/drawing/2014/main" id="{EEC1B7BD-38C6-48C5-801C-DC2A687882E0}"/>
              </a:ext>
            </a:extLst>
          </p:cNvPr>
          <p:cNvSpPr>
            <a:spLocks noGrp="1"/>
          </p:cNvSpPr>
          <p:nvPr>
            <p:ph type="sldNum" sz="quarter" idx="12"/>
          </p:nvPr>
        </p:nvSpPr>
        <p:spPr/>
        <p:txBody>
          <a:bodyPr/>
          <a:lstStyle/>
          <a:p>
            <a:fld id="{233C8A30-5C10-4AD0-AD65-97986B79BD94}" type="slidenum">
              <a:rPr lang="es-ES" smtClean="0"/>
              <a:t>13</a:t>
            </a:fld>
            <a:endParaRPr lang="es-ES"/>
          </a:p>
        </p:txBody>
      </p:sp>
      <p:sp>
        <p:nvSpPr>
          <p:cNvPr id="7" name="CuadroTexto 6">
            <a:extLst>
              <a:ext uri="{FF2B5EF4-FFF2-40B4-BE49-F238E27FC236}">
                <a16:creationId xmlns:a16="http://schemas.microsoft.com/office/drawing/2014/main" id="{58C26B4F-BDDB-4F55-8296-8F0EA9F48C1F}"/>
              </a:ext>
            </a:extLst>
          </p:cNvPr>
          <p:cNvSpPr txBox="1"/>
          <p:nvPr/>
        </p:nvSpPr>
        <p:spPr>
          <a:xfrm>
            <a:off x="10120097" y="668747"/>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13854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45B334-DD05-47E8-9C99-EED550BB8971}"/>
              </a:ext>
            </a:extLst>
          </p:cNvPr>
          <p:cNvPicPr>
            <a:picLocks noChangeAspect="1"/>
          </p:cNvPicPr>
          <p:nvPr/>
        </p:nvPicPr>
        <p:blipFill>
          <a:blip r:embed="rId2"/>
          <a:stretch>
            <a:fillRect/>
          </a:stretch>
        </p:blipFill>
        <p:spPr>
          <a:xfrm>
            <a:off x="9576589" y="0"/>
            <a:ext cx="2615411" cy="786452"/>
          </a:xfrm>
          <a:prstGeom prst="rect">
            <a:avLst/>
          </a:prstGeom>
        </p:spPr>
      </p:pic>
      <p:sp>
        <p:nvSpPr>
          <p:cNvPr id="3" name="Rectángulo 2">
            <a:extLst>
              <a:ext uri="{FF2B5EF4-FFF2-40B4-BE49-F238E27FC236}">
                <a16:creationId xmlns:a16="http://schemas.microsoft.com/office/drawing/2014/main" id="{BC5216A3-D15F-4EC9-8E30-F2E442A904CB}"/>
              </a:ext>
            </a:extLst>
          </p:cNvPr>
          <p:cNvSpPr/>
          <p:nvPr/>
        </p:nvSpPr>
        <p:spPr>
          <a:xfrm>
            <a:off x="352337" y="366623"/>
            <a:ext cx="10800127" cy="6124754"/>
          </a:xfrm>
          <a:prstGeom prst="rect">
            <a:avLst/>
          </a:prstGeom>
        </p:spPr>
        <p:txBody>
          <a:bodyPr wrap="square">
            <a:spAutoFit/>
          </a:bodyPr>
          <a:lstStyle/>
          <a:p>
            <a:endParaRPr lang="es-ES" sz="1400" dirty="0"/>
          </a:p>
          <a:p>
            <a:r>
              <a:rPr lang="es-ES" sz="1400" i="1" dirty="0"/>
              <a:t>IX: ESTRATEGIA HACIA LA “NUEVA NORMALIDAD”. </a:t>
            </a:r>
          </a:p>
          <a:p>
            <a:endParaRPr lang="es-ES" sz="1400" i="1" dirty="0"/>
          </a:p>
          <a:p>
            <a:pPr lvl="1"/>
            <a:r>
              <a:rPr lang="es-ES" sz="1400" i="1" dirty="0"/>
              <a:t>Sería conveniente el paralizar ya la actualización continuada (a veces incluso diaria) de los documentos cuando hay suficiente información para la actuación es este escenario (distancia social y lavado de manos) . Se debe </a:t>
            </a:r>
            <a:r>
              <a:rPr lang="es-ES" sz="1400" i="1" dirty="0" err="1"/>
              <a:t>desescalar</a:t>
            </a:r>
            <a:r>
              <a:rPr lang="es-ES" sz="1400" i="1" dirty="0"/>
              <a:t> y anular muchos de estos procedimientos.</a:t>
            </a:r>
          </a:p>
          <a:p>
            <a:pPr lvl="1"/>
            <a:r>
              <a:rPr lang="es-ES" sz="1400" i="1" dirty="0" err="1"/>
              <a:t>Desescalar</a:t>
            </a:r>
            <a:r>
              <a:rPr lang="es-ES" sz="1400" i="1" dirty="0"/>
              <a:t> no supone asustar más a las poblaciones. La base del éxito en la actitud preventiva de las personas se basa en la confianza y la veracidad. Se debe informar del verdadero nivel de los riesgos y la posibilidad de acometer medidas y su verdadero alcance. </a:t>
            </a:r>
          </a:p>
          <a:p>
            <a:pPr lvl="1"/>
            <a:r>
              <a:rPr lang="es-ES" sz="1400" i="1" dirty="0"/>
              <a:t>Estamos acostumbrados a no usar discurso tremendistas, de dudosa eficacia,  sino más bien el buscar la eficacia desde la neutralidad emocional del lenguaje y el convencimiento. </a:t>
            </a:r>
          </a:p>
          <a:p>
            <a:pPr lvl="1"/>
            <a:endParaRPr lang="es-ES" sz="1400" i="1" dirty="0"/>
          </a:p>
          <a:p>
            <a:pPr lvl="1"/>
            <a:r>
              <a:rPr lang="es-ES" sz="1400" i="1" dirty="0"/>
              <a:t>Llegamos al fin de la onda de la pandemia con exigencias sobre un periodo de guerra y que no tiene sentido ya asumir. Todos los indicadores apuntan a que la crisis está superada. Que en momentos de alerta sanitaria internacional la actuación conlleve la iniciación de denuncias, auditorias, informes, necesidades de formación sobre el </a:t>
            </a:r>
            <a:r>
              <a:rPr lang="es-ES" sz="1400" i="1" dirty="0" err="1"/>
              <a:t>covid</a:t>
            </a:r>
            <a:r>
              <a:rPr lang="es-ES" sz="1400" i="1" dirty="0"/>
              <a:t>, actualización de riesgos, informe de carga psicosocial por el </a:t>
            </a:r>
            <a:r>
              <a:rPr lang="es-ES" sz="1400" i="1" dirty="0" err="1"/>
              <a:t>Covid</a:t>
            </a:r>
            <a:r>
              <a:rPr lang="es-ES" sz="1400" i="1" dirty="0"/>
              <a:t>, certificaciones y controles de estar exentos del COVID en la coordinación de empresas y otras exigencias (como el tema de la toma de temperaturas, las exigencias de </a:t>
            </a:r>
            <a:r>
              <a:rPr lang="es-ES" sz="1400" i="1" dirty="0" err="1"/>
              <a:t>tests</a:t>
            </a:r>
            <a:r>
              <a:rPr lang="es-ES" sz="1400" i="1" dirty="0"/>
              <a:t> etc.. ) están ya fuera de lugar. La pérdida de tiempo en cumplimentar estas actuaciones no nos va a permitir retomar el punch necesario  para acometer el siguiente reto de principios de otoño – invierno y máxime tras los días inagotables de  dedicación y de gran coste emocional.  Es el momento de pensar en el escenario más probable de reinicio en octubre para marcar los recursos, los medios y las responsabilidades que ahora hemos tenido que asumir casi en solitario.</a:t>
            </a:r>
          </a:p>
          <a:p>
            <a:pPr lvl="2"/>
            <a:endParaRPr lang="es-ES" sz="1400" i="1" dirty="0">
              <a:solidFill>
                <a:schemeClr val="accent2">
                  <a:lumMod val="50000"/>
                </a:schemeClr>
              </a:solidFill>
            </a:endParaRPr>
          </a:p>
          <a:p>
            <a:pPr lvl="2"/>
            <a:r>
              <a:rPr lang="es-ES" sz="1400" i="1" dirty="0">
                <a:solidFill>
                  <a:schemeClr val="accent2">
                    <a:lumMod val="50000"/>
                  </a:schemeClr>
                </a:solidFill>
              </a:rPr>
              <a:t>Proponer una desescalada normativa. Retirar de la normativa vigente los procedimientos obsoletos de acuerdo a las nuevas evidencias. Armonizar las recomendaciones (1m, 1,5ms, 2 ms. 1.5ms</a:t>
            </a:r>
            <a:r>
              <a:rPr lang="es-ES" sz="1400" i="1">
                <a:solidFill>
                  <a:schemeClr val="accent2">
                    <a:lumMod val="50000"/>
                  </a:schemeClr>
                </a:solidFill>
              </a:rPr>
              <a:t>...) .</a:t>
            </a:r>
            <a:endParaRPr lang="es-ES" sz="1400" i="1" dirty="0">
              <a:solidFill>
                <a:schemeClr val="accent2">
                  <a:lumMod val="50000"/>
                </a:schemeClr>
              </a:solidFill>
            </a:endParaRPr>
          </a:p>
          <a:p>
            <a:pPr lvl="2"/>
            <a:r>
              <a:rPr lang="es-ES" sz="1400" i="1" dirty="0">
                <a:solidFill>
                  <a:schemeClr val="accent2">
                    <a:lumMod val="50000"/>
                  </a:schemeClr>
                </a:solidFill>
              </a:rPr>
              <a:t>Gestión del  miedo. Desvincular la gravedad de una pandemia de la levedad de la patología que produce el patógeno. Dar mensajes y normas que pongan las cosas en su sitio real. Analizar la incidencia, prevalencia, morbilidad, mortalidad, letalidad, etc. en base a la edad poblacional de la población trabajadora. Retomar la actividad ordinaria y esencial de los servicios de prevención </a:t>
            </a:r>
          </a:p>
          <a:p>
            <a:pPr lvl="2"/>
            <a:r>
              <a:rPr lang="es-ES" sz="1400" i="1" dirty="0">
                <a:solidFill>
                  <a:schemeClr val="accent2">
                    <a:lumMod val="50000"/>
                  </a:schemeClr>
                </a:solidFill>
              </a:rPr>
              <a:t>Retomar la realización de los controles de salud ordinarios. </a:t>
            </a:r>
          </a:p>
          <a:p>
            <a:pPr lvl="2"/>
            <a:r>
              <a:rPr lang="es-ES" sz="1400" i="1" dirty="0">
                <a:solidFill>
                  <a:schemeClr val="accent2">
                    <a:lumMod val="50000"/>
                  </a:schemeClr>
                </a:solidFill>
              </a:rPr>
              <a:t>Reorganizar la vuelta de los TES y personal de baja por los diferentes epígrafes del COVID. </a:t>
            </a:r>
          </a:p>
          <a:p>
            <a:pPr lvl="2"/>
            <a:r>
              <a:rPr lang="es-ES" sz="1400" i="1" dirty="0" err="1">
                <a:solidFill>
                  <a:schemeClr val="accent2">
                    <a:lumMod val="50000"/>
                  </a:schemeClr>
                </a:solidFill>
              </a:rPr>
              <a:t>Re-acogida</a:t>
            </a:r>
            <a:r>
              <a:rPr lang="es-ES" sz="1400" i="1" dirty="0">
                <a:solidFill>
                  <a:schemeClr val="accent2">
                    <a:lumMod val="50000"/>
                  </a:schemeClr>
                </a:solidFill>
              </a:rPr>
              <a:t> de los trabajadores con infección superada. Evaluación posibles daños orgánicos y  psicológicos.</a:t>
            </a:r>
          </a:p>
          <a:p>
            <a:pPr lvl="2"/>
            <a:r>
              <a:rPr lang="es-ES" sz="1400" i="1" dirty="0">
                <a:solidFill>
                  <a:schemeClr val="accent2">
                    <a:lumMod val="50000"/>
                  </a:schemeClr>
                </a:solidFill>
              </a:rPr>
              <a:t>Que OSALAN  se constituya en un apoyo a la difícil gestión de la salud en las empresas contando con las sociedades científicas. </a:t>
            </a:r>
          </a:p>
        </p:txBody>
      </p:sp>
      <p:sp>
        <p:nvSpPr>
          <p:cNvPr id="5" name="Marcador de pie de página 4">
            <a:extLst>
              <a:ext uri="{FF2B5EF4-FFF2-40B4-BE49-F238E27FC236}">
                <a16:creationId xmlns:a16="http://schemas.microsoft.com/office/drawing/2014/main" id="{B0FFA2AA-2F78-479B-B952-BD59D88E61C1}"/>
              </a:ext>
            </a:extLst>
          </p:cNvPr>
          <p:cNvSpPr>
            <a:spLocks noGrp="1"/>
          </p:cNvSpPr>
          <p:nvPr>
            <p:ph type="ftr" sz="quarter" idx="11"/>
          </p:nvPr>
        </p:nvSpPr>
        <p:spPr>
          <a:xfrm>
            <a:off x="4038600" y="6538912"/>
            <a:ext cx="4114800" cy="365125"/>
          </a:xfrm>
        </p:spPr>
        <p:txBody>
          <a:bodyPr/>
          <a:lstStyle/>
          <a:p>
            <a:r>
              <a:rPr lang="es-ES" dirty="0"/>
              <a:t>BORRADOR- PROPUESTA</a:t>
            </a:r>
          </a:p>
          <a:p>
            <a:endParaRPr lang="es-ES" dirty="0"/>
          </a:p>
        </p:txBody>
      </p:sp>
      <p:sp>
        <p:nvSpPr>
          <p:cNvPr id="6" name="Marcador de número de diapositiva 5">
            <a:extLst>
              <a:ext uri="{FF2B5EF4-FFF2-40B4-BE49-F238E27FC236}">
                <a16:creationId xmlns:a16="http://schemas.microsoft.com/office/drawing/2014/main" id="{0F024425-5A0E-4C8E-997F-D89DE86112DF}"/>
              </a:ext>
            </a:extLst>
          </p:cNvPr>
          <p:cNvSpPr>
            <a:spLocks noGrp="1"/>
          </p:cNvSpPr>
          <p:nvPr>
            <p:ph type="sldNum" sz="quarter" idx="12"/>
          </p:nvPr>
        </p:nvSpPr>
        <p:spPr/>
        <p:txBody>
          <a:bodyPr/>
          <a:lstStyle/>
          <a:p>
            <a:fld id="{233C8A30-5C10-4AD0-AD65-97986B79BD94}" type="slidenum">
              <a:rPr lang="es-ES" smtClean="0"/>
              <a:t>14</a:t>
            </a:fld>
            <a:endParaRPr lang="es-ES"/>
          </a:p>
        </p:txBody>
      </p:sp>
      <p:sp>
        <p:nvSpPr>
          <p:cNvPr id="7" name="CuadroTexto 6">
            <a:extLst>
              <a:ext uri="{FF2B5EF4-FFF2-40B4-BE49-F238E27FC236}">
                <a16:creationId xmlns:a16="http://schemas.microsoft.com/office/drawing/2014/main" id="{590F7525-58E5-44E2-A149-3FB24836D7B4}"/>
              </a:ext>
            </a:extLst>
          </p:cNvPr>
          <p:cNvSpPr txBox="1"/>
          <p:nvPr/>
        </p:nvSpPr>
        <p:spPr>
          <a:xfrm>
            <a:off x="10094929" y="654504"/>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210231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42CC8F5-4B2A-4BF5-AD5C-015B560AA025}"/>
              </a:ext>
            </a:extLst>
          </p:cNvPr>
          <p:cNvPicPr>
            <a:picLocks noChangeAspect="1"/>
          </p:cNvPicPr>
          <p:nvPr/>
        </p:nvPicPr>
        <p:blipFill>
          <a:blip r:embed="rId2"/>
          <a:stretch>
            <a:fillRect/>
          </a:stretch>
        </p:blipFill>
        <p:spPr>
          <a:xfrm>
            <a:off x="9576589" y="6406"/>
            <a:ext cx="2615411" cy="786452"/>
          </a:xfrm>
          <a:prstGeom prst="rect">
            <a:avLst/>
          </a:prstGeom>
        </p:spPr>
      </p:pic>
      <p:sp>
        <p:nvSpPr>
          <p:cNvPr id="2" name="Título 1">
            <a:extLst>
              <a:ext uri="{FF2B5EF4-FFF2-40B4-BE49-F238E27FC236}">
                <a16:creationId xmlns:a16="http://schemas.microsoft.com/office/drawing/2014/main" id="{4593DD6C-043C-4DEC-8FA1-8609D6936F98}"/>
              </a:ext>
            </a:extLst>
          </p:cNvPr>
          <p:cNvSpPr>
            <a:spLocks noGrp="1"/>
          </p:cNvSpPr>
          <p:nvPr>
            <p:ph type="title"/>
          </p:nvPr>
        </p:nvSpPr>
        <p:spPr>
          <a:xfrm>
            <a:off x="670421" y="-83745"/>
            <a:ext cx="10515600" cy="1325563"/>
          </a:xfrm>
        </p:spPr>
        <p:txBody>
          <a:bodyPr/>
          <a:lstStyle/>
          <a:p>
            <a:r>
              <a:rPr lang="es-ES" dirty="0"/>
              <a:t>DAFO: Debilidades </a:t>
            </a:r>
          </a:p>
        </p:txBody>
      </p:sp>
      <p:sp>
        <p:nvSpPr>
          <p:cNvPr id="3" name="Rectángulo 2">
            <a:extLst>
              <a:ext uri="{FF2B5EF4-FFF2-40B4-BE49-F238E27FC236}">
                <a16:creationId xmlns:a16="http://schemas.microsoft.com/office/drawing/2014/main" id="{58BC124D-4700-48CB-8D61-8D84F2AE4749}"/>
              </a:ext>
            </a:extLst>
          </p:cNvPr>
          <p:cNvSpPr/>
          <p:nvPr/>
        </p:nvSpPr>
        <p:spPr>
          <a:xfrm>
            <a:off x="303402" y="1136666"/>
            <a:ext cx="11249638" cy="5478423"/>
          </a:xfrm>
          <a:prstGeom prst="rect">
            <a:avLst/>
          </a:prstGeom>
        </p:spPr>
        <p:txBody>
          <a:bodyPr wrap="square">
            <a:spAutoFit/>
          </a:bodyPr>
          <a:lstStyle/>
          <a:p>
            <a:r>
              <a:rPr lang="es-ES" sz="1400" b="1" i="1" dirty="0"/>
              <a:t>DEBILIDADES PARA EL SERVICIO </a:t>
            </a:r>
          </a:p>
          <a:p>
            <a:endParaRPr lang="es-ES" sz="1400" i="1" dirty="0"/>
          </a:p>
          <a:p>
            <a:r>
              <a:rPr lang="es-ES" sz="1400" i="1" dirty="0"/>
              <a:t>Hemos tenido que proceder a la búsqueda y adquisición de productos sanitarios y de </a:t>
            </a:r>
            <a:r>
              <a:rPr lang="es-ES" sz="1400" i="1" dirty="0" err="1"/>
              <a:t>EPI´s</a:t>
            </a:r>
            <a:r>
              <a:rPr lang="es-ES" sz="1400" i="1" dirty="0"/>
              <a:t> por circuitos sinuosos y sin respetar procesos de compra y la deseable verificación de la seguridad de los productos (geles hidroalcohólicos sin fichas de seguridad, mascarillas de dudosa eficacia, el Incumplimiento de normas en la fabricación de pantallas faciales caseras, etc..).  </a:t>
            </a:r>
          </a:p>
          <a:p>
            <a:endParaRPr lang="es-ES" sz="1400" i="1" dirty="0"/>
          </a:p>
          <a:p>
            <a:r>
              <a:rPr lang="es-ES" sz="1400" i="1" dirty="0"/>
              <a:t>En la Coordinación de actividades empresariales nos hemos visto (y seguimos) siendo sometidos a interpretaciones absurdas, colisión con la voluntariedad, LOPD, de carácter probablemente alegal como han sido la exigencia de pruebas serológicas  (Ag, Ac,  “pasaporte biológico …”) o la toma y registros de parámetros biométricos, etc.. En general ha primado el egoísmo de muchas empresas “protegiéndose de los grupos de trabajadores/as externos”.</a:t>
            </a:r>
          </a:p>
          <a:p>
            <a:endParaRPr lang="es-ES" sz="1400" i="1" dirty="0"/>
          </a:p>
          <a:p>
            <a:r>
              <a:rPr lang="es-ES" sz="1400" i="1" dirty="0"/>
              <a:t>La relación entre los Servicio de prevención propios y los SPA con los que se hayan concertado ciertas disciplinas ha demostrado su debilidad y que lejos de clarificar que solo existe un único servicio de prevención y mando único, han actuado de manera independiente y asumiendo diferentes decisiones ( por ejemplo cierre de unidades médicas, el teletrabajo en lejanía de los puestos y de los/as trabajadores/as, </a:t>
            </a:r>
            <a:r>
              <a:rPr lang="es-ES" sz="1400" i="1" dirty="0" err="1"/>
              <a:t>etc</a:t>
            </a:r>
            <a:r>
              <a:rPr lang="es-ES" sz="1400" i="1" dirty="0"/>
              <a:t>). En ocasiones la parte técnica y sanitaria de los servicios de prevención han chocado al considerar estos que eran aspectos estrictamente sanitarios.  </a:t>
            </a:r>
          </a:p>
          <a:p>
            <a:endParaRPr lang="es-ES" sz="1400" i="1" dirty="0"/>
          </a:p>
          <a:p>
            <a:r>
              <a:rPr lang="es-ES" sz="1400" i="1" dirty="0"/>
              <a:t>Por otro lado. Es momento de replantearse nuestra relación con el SPS y de poner en valor nuestros conocimientos y capacidades.</a:t>
            </a:r>
          </a:p>
          <a:p>
            <a:r>
              <a:rPr lang="es-ES" sz="1400" i="1" dirty="0"/>
              <a:t>Conocemos mejor que nadie los riesgos del trabajo, pero sólo podemos declarar la aptitud para realizarlo en los reconocimientos médicos. </a:t>
            </a:r>
          </a:p>
          <a:p>
            <a:r>
              <a:rPr lang="es-ES" sz="1400" i="1" dirty="0"/>
              <a:t>También estamos capacitados para colaborar con el sistema público de salud. </a:t>
            </a:r>
          </a:p>
          <a:p>
            <a:endParaRPr lang="es-ES" sz="1400" i="1" dirty="0"/>
          </a:p>
          <a:p>
            <a:r>
              <a:rPr lang="es-ES" sz="1400" i="1" dirty="0"/>
              <a:t>Ahora mismo el rol tradicionalmente imparcial de la gestión de las </a:t>
            </a:r>
            <a:r>
              <a:rPr lang="es-ES" sz="1400" i="1" dirty="0" err="1"/>
              <a:t>it´s</a:t>
            </a:r>
            <a:r>
              <a:rPr lang="es-ES" sz="1400" i="1" dirty="0"/>
              <a:t> en relación a los trabajadores se ha roto y será difícil reparar este daño.</a:t>
            </a:r>
          </a:p>
          <a:p>
            <a:endParaRPr lang="es-ES" sz="1400" i="1" dirty="0"/>
          </a:p>
          <a:p>
            <a:r>
              <a:rPr lang="es-ES" sz="1400" i="1" dirty="0"/>
              <a:t>La BAJA  puede ser un documento de emisión sencilla, si se ajusta a cuestiones relacionadas con enfermedades incapacitantes. Pero todos conocemos la contaminación con problemas sociales que puede acompañarle y que nada tiene que ver con el trabajo. En el caso de la emisión del ALTA tampoco hay criterios objetivos para emitirla.</a:t>
            </a:r>
          </a:p>
        </p:txBody>
      </p:sp>
      <p:sp>
        <p:nvSpPr>
          <p:cNvPr id="5" name="Marcador de pie de página 4">
            <a:extLst>
              <a:ext uri="{FF2B5EF4-FFF2-40B4-BE49-F238E27FC236}">
                <a16:creationId xmlns:a16="http://schemas.microsoft.com/office/drawing/2014/main" id="{6CB9CBD3-EFA5-40CD-8FC0-08A6E1E2FA26}"/>
              </a:ext>
            </a:extLst>
          </p:cNvPr>
          <p:cNvSpPr>
            <a:spLocks noGrp="1"/>
          </p:cNvSpPr>
          <p:nvPr>
            <p:ph type="ftr" sz="quarter" idx="11"/>
          </p:nvPr>
        </p:nvSpPr>
        <p:spPr>
          <a:xfrm>
            <a:off x="4038600" y="6490370"/>
            <a:ext cx="4114800" cy="365125"/>
          </a:xfrm>
        </p:spPr>
        <p:txBody>
          <a:bodyPr/>
          <a:lstStyle/>
          <a:p>
            <a:r>
              <a:rPr lang="es-ES" dirty="0"/>
              <a:t>BORRADOR- PROPUESTA</a:t>
            </a:r>
          </a:p>
          <a:p>
            <a:endParaRPr lang="es-ES" dirty="0"/>
          </a:p>
        </p:txBody>
      </p:sp>
      <p:sp>
        <p:nvSpPr>
          <p:cNvPr id="6" name="Marcador de número de diapositiva 5">
            <a:extLst>
              <a:ext uri="{FF2B5EF4-FFF2-40B4-BE49-F238E27FC236}">
                <a16:creationId xmlns:a16="http://schemas.microsoft.com/office/drawing/2014/main" id="{BB363598-6385-4B90-B2F3-ABFA9DEFD180}"/>
              </a:ext>
            </a:extLst>
          </p:cNvPr>
          <p:cNvSpPr>
            <a:spLocks noGrp="1"/>
          </p:cNvSpPr>
          <p:nvPr>
            <p:ph type="sldNum" sz="quarter" idx="12"/>
          </p:nvPr>
        </p:nvSpPr>
        <p:spPr/>
        <p:txBody>
          <a:bodyPr/>
          <a:lstStyle/>
          <a:p>
            <a:fld id="{233C8A30-5C10-4AD0-AD65-97986B79BD94}" type="slidenum">
              <a:rPr lang="es-ES" smtClean="0"/>
              <a:t>15</a:t>
            </a:fld>
            <a:endParaRPr lang="es-ES" dirty="0"/>
          </a:p>
        </p:txBody>
      </p:sp>
      <p:sp>
        <p:nvSpPr>
          <p:cNvPr id="7" name="CuadroTexto 6">
            <a:extLst>
              <a:ext uri="{FF2B5EF4-FFF2-40B4-BE49-F238E27FC236}">
                <a16:creationId xmlns:a16="http://schemas.microsoft.com/office/drawing/2014/main" id="{B6DE5D6B-7D12-43FE-A5C5-DC36C24170A2}"/>
              </a:ext>
            </a:extLst>
          </p:cNvPr>
          <p:cNvSpPr txBox="1"/>
          <p:nvPr/>
        </p:nvSpPr>
        <p:spPr>
          <a:xfrm>
            <a:off x="9605840" y="851293"/>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414460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42CC8F5-4B2A-4BF5-AD5C-015B560AA025}"/>
              </a:ext>
            </a:extLst>
          </p:cNvPr>
          <p:cNvPicPr>
            <a:picLocks noChangeAspect="1"/>
          </p:cNvPicPr>
          <p:nvPr/>
        </p:nvPicPr>
        <p:blipFill>
          <a:blip r:embed="rId2"/>
          <a:stretch>
            <a:fillRect/>
          </a:stretch>
        </p:blipFill>
        <p:spPr>
          <a:xfrm>
            <a:off x="9576589" y="6406"/>
            <a:ext cx="2615411" cy="786452"/>
          </a:xfrm>
          <a:prstGeom prst="rect">
            <a:avLst/>
          </a:prstGeom>
        </p:spPr>
      </p:pic>
      <p:sp>
        <p:nvSpPr>
          <p:cNvPr id="2" name="Título 1">
            <a:extLst>
              <a:ext uri="{FF2B5EF4-FFF2-40B4-BE49-F238E27FC236}">
                <a16:creationId xmlns:a16="http://schemas.microsoft.com/office/drawing/2014/main" id="{4593DD6C-043C-4DEC-8FA1-8609D6936F98}"/>
              </a:ext>
            </a:extLst>
          </p:cNvPr>
          <p:cNvSpPr>
            <a:spLocks noGrp="1"/>
          </p:cNvSpPr>
          <p:nvPr>
            <p:ph type="title"/>
          </p:nvPr>
        </p:nvSpPr>
        <p:spPr>
          <a:xfrm>
            <a:off x="618686" y="10556"/>
            <a:ext cx="10515600" cy="1325563"/>
          </a:xfrm>
        </p:spPr>
        <p:txBody>
          <a:bodyPr/>
          <a:lstStyle/>
          <a:p>
            <a:r>
              <a:rPr lang="es-ES" dirty="0"/>
              <a:t>DAFO: Amenazas: </a:t>
            </a:r>
          </a:p>
        </p:txBody>
      </p:sp>
      <p:sp>
        <p:nvSpPr>
          <p:cNvPr id="3" name="Rectángulo 2">
            <a:extLst>
              <a:ext uri="{FF2B5EF4-FFF2-40B4-BE49-F238E27FC236}">
                <a16:creationId xmlns:a16="http://schemas.microsoft.com/office/drawing/2014/main" id="{58BC124D-4700-48CB-8D61-8D84F2AE4749}"/>
              </a:ext>
            </a:extLst>
          </p:cNvPr>
          <p:cNvSpPr/>
          <p:nvPr/>
        </p:nvSpPr>
        <p:spPr>
          <a:xfrm>
            <a:off x="385892" y="1125060"/>
            <a:ext cx="10813409" cy="2677656"/>
          </a:xfrm>
          <a:prstGeom prst="rect">
            <a:avLst/>
          </a:prstGeom>
        </p:spPr>
        <p:txBody>
          <a:bodyPr wrap="square">
            <a:spAutoFit/>
          </a:bodyPr>
          <a:lstStyle/>
          <a:p>
            <a:r>
              <a:rPr lang="es-ES" sz="1400" b="1" i="1" dirty="0"/>
              <a:t>AMENAZAS PARA EL SERVICIO </a:t>
            </a:r>
          </a:p>
          <a:p>
            <a:endParaRPr lang="es-ES" sz="1400" i="1" dirty="0"/>
          </a:p>
          <a:p>
            <a:r>
              <a:rPr lang="es-ES" sz="1400" i="1" dirty="0"/>
              <a:t>Muchos de los ejercientes de nuestra especialidad hemos sido objeto durante la crisis de denuncias, Inspecciones y amenazas.</a:t>
            </a:r>
          </a:p>
          <a:p>
            <a:endParaRPr lang="es-ES" sz="1400" i="1" dirty="0"/>
          </a:p>
          <a:p>
            <a:r>
              <a:rPr lang="es-ES" sz="1400" i="1" dirty="0"/>
              <a:t>Hemos sufrido la inseguridad jurídica de muchas de nuestras actuaciones en situaciones de emergencia; los  test y su gestión, determinación de </a:t>
            </a:r>
            <a:r>
              <a:rPr lang="es-ES" sz="1400" i="1" dirty="0" err="1"/>
              <a:t>pcr´s</a:t>
            </a:r>
            <a:r>
              <a:rPr lang="es-ES" sz="1400" i="1" dirty="0"/>
              <a:t> previas al ingreso, toma de temperaturas, uso de vehículos, etc.. </a:t>
            </a:r>
          </a:p>
          <a:p>
            <a:endParaRPr lang="es-ES" sz="1400" i="1" dirty="0"/>
          </a:p>
          <a:p>
            <a:r>
              <a:rPr lang="es-ES" sz="1400" i="1" dirty="0"/>
              <a:t>Se nos ha acusado de no dar instrucciones precisas de normas incongruentes, emitidas en tiempo récords- preferentemente los fines de  semana-  con continuos vaivenes y en algunos casos escasa justificación científica. </a:t>
            </a:r>
          </a:p>
          <a:p>
            <a:endParaRPr lang="es-ES" sz="1400" i="1" dirty="0"/>
          </a:p>
          <a:p>
            <a:endParaRPr lang="es-ES" sz="1400" i="1" dirty="0"/>
          </a:p>
          <a:p>
            <a:endParaRPr lang="es-ES" sz="1400" i="1" dirty="0"/>
          </a:p>
        </p:txBody>
      </p:sp>
      <p:sp>
        <p:nvSpPr>
          <p:cNvPr id="5" name="Marcador de pie de página 4">
            <a:extLst>
              <a:ext uri="{FF2B5EF4-FFF2-40B4-BE49-F238E27FC236}">
                <a16:creationId xmlns:a16="http://schemas.microsoft.com/office/drawing/2014/main" id="{A58ED5E0-56F4-4A76-A01D-00243E7D4896}"/>
              </a:ext>
            </a:extLst>
          </p:cNvPr>
          <p:cNvSpPr>
            <a:spLocks noGrp="1"/>
          </p:cNvSpPr>
          <p:nvPr>
            <p:ph type="ftr" sz="quarter" idx="11"/>
          </p:nvPr>
        </p:nvSpPr>
        <p:spPr>
          <a:xfrm>
            <a:off x="4038600" y="6482319"/>
            <a:ext cx="4114800" cy="365125"/>
          </a:xfrm>
        </p:spPr>
        <p:txBody>
          <a:bodyPr/>
          <a:lstStyle/>
          <a:p>
            <a:r>
              <a:rPr lang="es-ES" dirty="0"/>
              <a:t>BORRADOR- PROPUESTA</a:t>
            </a:r>
          </a:p>
          <a:p>
            <a:endParaRPr lang="es-ES" dirty="0"/>
          </a:p>
        </p:txBody>
      </p:sp>
      <p:sp>
        <p:nvSpPr>
          <p:cNvPr id="6" name="Marcador de número de diapositiva 5">
            <a:extLst>
              <a:ext uri="{FF2B5EF4-FFF2-40B4-BE49-F238E27FC236}">
                <a16:creationId xmlns:a16="http://schemas.microsoft.com/office/drawing/2014/main" id="{DA5BF3A5-4259-4359-88BC-E388D362EF79}"/>
              </a:ext>
            </a:extLst>
          </p:cNvPr>
          <p:cNvSpPr>
            <a:spLocks noGrp="1"/>
          </p:cNvSpPr>
          <p:nvPr>
            <p:ph type="sldNum" sz="quarter" idx="12"/>
          </p:nvPr>
        </p:nvSpPr>
        <p:spPr/>
        <p:txBody>
          <a:bodyPr/>
          <a:lstStyle/>
          <a:p>
            <a:fld id="{233C8A30-5C10-4AD0-AD65-97986B79BD94}" type="slidenum">
              <a:rPr lang="es-ES" smtClean="0"/>
              <a:t>16</a:t>
            </a:fld>
            <a:endParaRPr lang="es-ES"/>
          </a:p>
        </p:txBody>
      </p:sp>
      <p:sp>
        <p:nvSpPr>
          <p:cNvPr id="7" name="CuadroTexto 6">
            <a:extLst>
              <a:ext uri="{FF2B5EF4-FFF2-40B4-BE49-F238E27FC236}">
                <a16:creationId xmlns:a16="http://schemas.microsoft.com/office/drawing/2014/main" id="{CF414EC2-8C22-461F-8565-2F17C3F3261F}"/>
              </a:ext>
            </a:extLst>
          </p:cNvPr>
          <p:cNvSpPr txBox="1"/>
          <p:nvPr/>
        </p:nvSpPr>
        <p:spPr>
          <a:xfrm>
            <a:off x="10086541" y="815337"/>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291128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24085-70C5-42F3-AA14-B71391C0C3B5}"/>
              </a:ext>
            </a:extLst>
          </p:cNvPr>
          <p:cNvSpPr>
            <a:spLocks noGrp="1"/>
          </p:cNvSpPr>
          <p:nvPr>
            <p:ph type="title"/>
          </p:nvPr>
        </p:nvSpPr>
        <p:spPr>
          <a:xfrm>
            <a:off x="113658" y="0"/>
            <a:ext cx="10515600" cy="1325563"/>
          </a:xfrm>
        </p:spPr>
        <p:txBody>
          <a:bodyPr/>
          <a:lstStyle/>
          <a:p>
            <a:r>
              <a:rPr lang="es-ES" dirty="0"/>
              <a:t>DAFO: FORTALEZAS </a:t>
            </a:r>
          </a:p>
        </p:txBody>
      </p:sp>
      <p:sp>
        <p:nvSpPr>
          <p:cNvPr id="3" name="Rectángulo 2">
            <a:extLst>
              <a:ext uri="{FF2B5EF4-FFF2-40B4-BE49-F238E27FC236}">
                <a16:creationId xmlns:a16="http://schemas.microsoft.com/office/drawing/2014/main" id="{97876554-E3E1-4CB0-A8A2-925FBC478C94}"/>
              </a:ext>
            </a:extLst>
          </p:cNvPr>
          <p:cNvSpPr/>
          <p:nvPr/>
        </p:nvSpPr>
        <p:spPr>
          <a:xfrm>
            <a:off x="421577" y="1155784"/>
            <a:ext cx="10726950" cy="5909310"/>
          </a:xfrm>
          <a:prstGeom prst="rect">
            <a:avLst/>
          </a:prstGeom>
        </p:spPr>
        <p:txBody>
          <a:bodyPr wrap="square">
            <a:spAutoFit/>
          </a:bodyPr>
          <a:lstStyle/>
          <a:p>
            <a:r>
              <a:rPr lang="es-ES" b="1" i="1" dirty="0"/>
              <a:t>FORTALEZAS DE LA MEDICINA DEL TRABAJO</a:t>
            </a:r>
          </a:p>
          <a:p>
            <a:endParaRPr lang="es-ES" i="1" dirty="0"/>
          </a:p>
          <a:p>
            <a:r>
              <a:rPr lang="es-ES" i="1" dirty="0"/>
              <a:t>Somos la especialidad práctica, no clínica, que más cerca está, por su formación, de la adopción de las medidas de prevención.  Así mismo alcanzamos a grandes colectivos poblacionales.  </a:t>
            </a:r>
          </a:p>
          <a:p>
            <a:endParaRPr lang="es-ES" i="1" dirty="0"/>
          </a:p>
          <a:p>
            <a:r>
              <a:rPr lang="es-ES" i="1" dirty="0"/>
              <a:t>Somos los más indicados para traducir y trasmitir el contenido de los planes de contingencia ya comentados, e interpretar las normativas e indicaciones de las autoridades sanitarias. Somos los más capacitados para trasmitir a nuestra población la marcha de la pandemia, traducir lo que indica cada indicador, lo que son las estrategias epidemiológicas, el sentido de las pruebas y sus resultados.</a:t>
            </a:r>
          </a:p>
          <a:p>
            <a:endParaRPr lang="es-ES" i="1" dirty="0"/>
          </a:p>
          <a:p>
            <a:r>
              <a:rPr lang="es-ES" i="1" dirty="0"/>
              <a:t>Somos interlocutores válidos con la parte social, las instituciones y administración. Somos la primera línea asistencial de los nuevos casos que tenemos que interpretar y derivar. Todo esto ha hecho que en general salgamos reforzados como un  valor incuestionable sobre todo a las empresas y organizaciones que han luchado por mantener una apuesta por el refuerzo de los servicios de prevención. </a:t>
            </a:r>
          </a:p>
          <a:p>
            <a:endParaRPr lang="es-ES" i="1" dirty="0"/>
          </a:p>
          <a:p>
            <a:r>
              <a:rPr lang="es-ES" i="1" dirty="0"/>
              <a:t>Se debería clarificar la relación jerárquica y responsabilidad entre los SPA y SPP. </a:t>
            </a:r>
          </a:p>
          <a:p>
            <a:endParaRPr lang="es-ES" i="1" dirty="0"/>
          </a:p>
          <a:p>
            <a:r>
              <a:rPr lang="es-ES" i="1" dirty="0"/>
              <a:t>Se debería fomentar la unidad de acción de la áreas técnicas y la sanitaria fomentando el alineamiento de las políticas y el trabajo en equipo. </a:t>
            </a:r>
          </a:p>
          <a:p>
            <a:endParaRPr lang="es-ES" dirty="0"/>
          </a:p>
          <a:p>
            <a:endParaRPr lang="es-ES" dirty="0"/>
          </a:p>
        </p:txBody>
      </p:sp>
      <p:pic>
        <p:nvPicPr>
          <p:cNvPr id="4" name="Imagen 3">
            <a:extLst>
              <a:ext uri="{FF2B5EF4-FFF2-40B4-BE49-F238E27FC236}">
                <a16:creationId xmlns:a16="http://schemas.microsoft.com/office/drawing/2014/main" id="{AB77F13E-1ABA-404F-B8C1-622ED7D6A2C6}"/>
              </a:ext>
            </a:extLst>
          </p:cNvPr>
          <p:cNvPicPr>
            <a:picLocks noChangeAspect="1"/>
          </p:cNvPicPr>
          <p:nvPr/>
        </p:nvPicPr>
        <p:blipFill>
          <a:blip r:embed="rId2"/>
          <a:stretch>
            <a:fillRect/>
          </a:stretch>
        </p:blipFill>
        <p:spPr>
          <a:xfrm>
            <a:off x="9462931" y="0"/>
            <a:ext cx="2615411" cy="786452"/>
          </a:xfrm>
          <a:prstGeom prst="rect">
            <a:avLst/>
          </a:prstGeom>
        </p:spPr>
      </p:pic>
      <p:sp>
        <p:nvSpPr>
          <p:cNvPr id="5" name="Marcador de pie de página 4">
            <a:extLst>
              <a:ext uri="{FF2B5EF4-FFF2-40B4-BE49-F238E27FC236}">
                <a16:creationId xmlns:a16="http://schemas.microsoft.com/office/drawing/2014/main" id="{C0409A6C-EC9E-4A04-9C92-2E6E83D14A54}"/>
              </a:ext>
            </a:extLst>
          </p:cNvPr>
          <p:cNvSpPr>
            <a:spLocks noGrp="1"/>
          </p:cNvSpPr>
          <p:nvPr>
            <p:ph type="ftr" sz="quarter" idx="11"/>
          </p:nvPr>
        </p:nvSpPr>
        <p:spPr/>
        <p:txBody>
          <a:bodyPr/>
          <a:lstStyle/>
          <a:p>
            <a:r>
              <a:rPr lang="es-ES" dirty="0"/>
              <a:t>BORRADOR- PROPUESTA</a:t>
            </a:r>
          </a:p>
          <a:p>
            <a:endParaRPr lang="es-ES" dirty="0"/>
          </a:p>
        </p:txBody>
      </p:sp>
      <p:sp>
        <p:nvSpPr>
          <p:cNvPr id="6" name="Marcador de número de diapositiva 5">
            <a:extLst>
              <a:ext uri="{FF2B5EF4-FFF2-40B4-BE49-F238E27FC236}">
                <a16:creationId xmlns:a16="http://schemas.microsoft.com/office/drawing/2014/main" id="{1E50465D-A6A3-406D-AB85-22449B6EC087}"/>
              </a:ext>
            </a:extLst>
          </p:cNvPr>
          <p:cNvSpPr>
            <a:spLocks noGrp="1"/>
          </p:cNvSpPr>
          <p:nvPr>
            <p:ph type="sldNum" sz="quarter" idx="12"/>
          </p:nvPr>
        </p:nvSpPr>
        <p:spPr/>
        <p:txBody>
          <a:bodyPr/>
          <a:lstStyle/>
          <a:p>
            <a:fld id="{233C8A30-5C10-4AD0-AD65-97986B79BD94}" type="slidenum">
              <a:rPr lang="es-ES" smtClean="0"/>
              <a:t>17</a:t>
            </a:fld>
            <a:endParaRPr lang="es-ES"/>
          </a:p>
        </p:txBody>
      </p:sp>
      <p:sp>
        <p:nvSpPr>
          <p:cNvPr id="7" name="CuadroTexto 6">
            <a:extLst>
              <a:ext uri="{FF2B5EF4-FFF2-40B4-BE49-F238E27FC236}">
                <a16:creationId xmlns:a16="http://schemas.microsoft.com/office/drawing/2014/main" id="{B65E896D-5005-4B2F-A330-0FD4E2511C97}"/>
              </a:ext>
            </a:extLst>
          </p:cNvPr>
          <p:cNvSpPr txBox="1"/>
          <p:nvPr/>
        </p:nvSpPr>
        <p:spPr>
          <a:xfrm>
            <a:off x="9982200" y="786452"/>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2044965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24085-70C5-42F3-AA14-B71391C0C3B5}"/>
              </a:ext>
            </a:extLst>
          </p:cNvPr>
          <p:cNvSpPr>
            <a:spLocks noGrp="1"/>
          </p:cNvSpPr>
          <p:nvPr>
            <p:ph type="title"/>
          </p:nvPr>
        </p:nvSpPr>
        <p:spPr>
          <a:xfrm>
            <a:off x="113658" y="0"/>
            <a:ext cx="10515600" cy="1325563"/>
          </a:xfrm>
        </p:spPr>
        <p:txBody>
          <a:bodyPr/>
          <a:lstStyle/>
          <a:p>
            <a:r>
              <a:rPr lang="es-ES" dirty="0"/>
              <a:t>DAFO: Oportunidades: </a:t>
            </a:r>
          </a:p>
        </p:txBody>
      </p:sp>
      <p:sp>
        <p:nvSpPr>
          <p:cNvPr id="3" name="Rectángulo 2">
            <a:extLst>
              <a:ext uri="{FF2B5EF4-FFF2-40B4-BE49-F238E27FC236}">
                <a16:creationId xmlns:a16="http://schemas.microsoft.com/office/drawing/2014/main" id="{97876554-E3E1-4CB0-A8A2-925FBC478C94}"/>
              </a:ext>
            </a:extLst>
          </p:cNvPr>
          <p:cNvSpPr/>
          <p:nvPr/>
        </p:nvSpPr>
        <p:spPr>
          <a:xfrm>
            <a:off x="189351" y="981614"/>
            <a:ext cx="11496513" cy="6186309"/>
          </a:xfrm>
          <a:prstGeom prst="rect">
            <a:avLst/>
          </a:prstGeom>
        </p:spPr>
        <p:txBody>
          <a:bodyPr wrap="square">
            <a:spAutoFit/>
          </a:bodyPr>
          <a:lstStyle/>
          <a:p>
            <a:r>
              <a:rPr lang="es-ES" b="1" i="1" dirty="0"/>
              <a:t>OPORTUNIDADES DE LA MEDICINA DEL TRABAJO</a:t>
            </a:r>
          </a:p>
          <a:p>
            <a:endParaRPr lang="es-ES" i="1" dirty="0"/>
          </a:p>
          <a:p>
            <a:r>
              <a:rPr lang="es-ES" i="1" dirty="0"/>
              <a:t>Esta situación de crisis por alerta sanitaria ha tenido aspectos positivos y negativos. Por un lado, es una oportunidad para nuestra disciplina y que de la que ha salido reforzada. </a:t>
            </a:r>
          </a:p>
          <a:p>
            <a:endParaRPr lang="es-ES" i="1" dirty="0"/>
          </a:p>
          <a:p>
            <a:r>
              <a:rPr lang="es-ES" i="1" dirty="0"/>
              <a:t>Se debería clarificar la relación jerárquica y responsabilidad entre los SPA y SPP. </a:t>
            </a:r>
          </a:p>
          <a:p>
            <a:endParaRPr lang="es-ES" i="1" dirty="0"/>
          </a:p>
          <a:p>
            <a:r>
              <a:rPr lang="es-ES" i="1" dirty="0"/>
              <a:t>La nueva relación con el sistema de salud podría significar un paso hacia adelante para confluir y compartir información y a experimentar quizás en estas fases de la nueva normalidad  (HCL compartida, con  acceso al historial de salud del individuo, participar en la información de los puesto de trabajo y los riesgos para la gestión de la </a:t>
            </a:r>
            <a:r>
              <a:rPr lang="es-ES" i="1" dirty="0" err="1"/>
              <a:t>it</a:t>
            </a:r>
            <a:r>
              <a:rPr lang="es-ES" i="1" dirty="0"/>
              <a:t> común en nuestros trabajadores, los procesos de incapacidad etc.. ..). </a:t>
            </a:r>
          </a:p>
          <a:p>
            <a:endParaRPr lang="es-ES" i="1" dirty="0"/>
          </a:p>
          <a:p>
            <a:r>
              <a:rPr lang="es-ES" i="1" dirty="0"/>
              <a:t>También se podría aprovechar para regular nuestra capacidad terapéutica y poder recetar. </a:t>
            </a:r>
          </a:p>
          <a:p>
            <a:endParaRPr lang="es-ES" i="1" dirty="0"/>
          </a:p>
          <a:p>
            <a:r>
              <a:rPr lang="es-ES" i="1" dirty="0"/>
              <a:t>Nuestra función es “asignar a los trabajadores a puestos de trabajo cuyas condiciones de trabajo sean compatibles con sus características psico-físicas conocidas”, y para ello está previsto el reconocimiento de retorno al trabajo.</a:t>
            </a:r>
          </a:p>
          <a:p>
            <a:endParaRPr lang="es-ES" i="1" dirty="0"/>
          </a:p>
          <a:p>
            <a:r>
              <a:rPr lang="es-ES" i="1" dirty="0"/>
              <a:t>Se podría proponer unas propuestas de cambios basadas en nuestras habilidades y las competencias que tenemos asignadas en el papel y que en muchos casos no nos permiten ejercerlas. </a:t>
            </a:r>
          </a:p>
          <a:p>
            <a:endParaRPr lang="es-ES" dirty="0"/>
          </a:p>
          <a:p>
            <a:endParaRPr lang="es-ES" dirty="0"/>
          </a:p>
          <a:p>
            <a:endParaRPr lang="es-ES" dirty="0"/>
          </a:p>
        </p:txBody>
      </p:sp>
      <p:pic>
        <p:nvPicPr>
          <p:cNvPr id="4" name="Imagen 3">
            <a:extLst>
              <a:ext uri="{FF2B5EF4-FFF2-40B4-BE49-F238E27FC236}">
                <a16:creationId xmlns:a16="http://schemas.microsoft.com/office/drawing/2014/main" id="{AB77F13E-1ABA-404F-B8C1-622ED7D6A2C6}"/>
              </a:ext>
            </a:extLst>
          </p:cNvPr>
          <p:cNvPicPr>
            <a:picLocks noChangeAspect="1"/>
          </p:cNvPicPr>
          <p:nvPr/>
        </p:nvPicPr>
        <p:blipFill>
          <a:blip r:embed="rId2"/>
          <a:stretch>
            <a:fillRect/>
          </a:stretch>
        </p:blipFill>
        <p:spPr>
          <a:xfrm>
            <a:off x="9462931" y="0"/>
            <a:ext cx="2615411" cy="786452"/>
          </a:xfrm>
          <a:prstGeom prst="rect">
            <a:avLst/>
          </a:prstGeom>
        </p:spPr>
      </p:pic>
      <p:sp>
        <p:nvSpPr>
          <p:cNvPr id="5" name="Marcador de pie de página 4">
            <a:extLst>
              <a:ext uri="{FF2B5EF4-FFF2-40B4-BE49-F238E27FC236}">
                <a16:creationId xmlns:a16="http://schemas.microsoft.com/office/drawing/2014/main" id="{5215C4F5-C201-41E5-83B5-D6F40EB56D33}"/>
              </a:ext>
            </a:extLst>
          </p:cNvPr>
          <p:cNvSpPr>
            <a:spLocks noGrp="1"/>
          </p:cNvSpPr>
          <p:nvPr>
            <p:ph type="ftr" sz="quarter" idx="11"/>
          </p:nvPr>
        </p:nvSpPr>
        <p:spPr>
          <a:xfrm>
            <a:off x="4163736" y="6473592"/>
            <a:ext cx="4114800" cy="365125"/>
          </a:xfrm>
        </p:spPr>
        <p:txBody>
          <a:bodyPr/>
          <a:lstStyle/>
          <a:p>
            <a:r>
              <a:rPr lang="es-ES" dirty="0"/>
              <a:t>BORRADOR- PROPUESTA</a:t>
            </a:r>
          </a:p>
          <a:p>
            <a:endParaRPr lang="es-ES" dirty="0"/>
          </a:p>
        </p:txBody>
      </p:sp>
      <p:sp>
        <p:nvSpPr>
          <p:cNvPr id="6" name="Marcador de número de diapositiva 5">
            <a:extLst>
              <a:ext uri="{FF2B5EF4-FFF2-40B4-BE49-F238E27FC236}">
                <a16:creationId xmlns:a16="http://schemas.microsoft.com/office/drawing/2014/main" id="{8B37BF35-74F5-4E4B-833C-F537D9678081}"/>
              </a:ext>
            </a:extLst>
          </p:cNvPr>
          <p:cNvSpPr>
            <a:spLocks noGrp="1"/>
          </p:cNvSpPr>
          <p:nvPr>
            <p:ph type="sldNum" sz="quarter" idx="12"/>
          </p:nvPr>
        </p:nvSpPr>
        <p:spPr/>
        <p:txBody>
          <a:bodyPr/>
          <a:lstStyle/>
          <a:p>
            <a:fld id="{233C8A30-5C10-4AD0-AD65-97986B79BD94}" type="slidenum">
              <a:rPr lang="es-ES" smtClean="0"/>
              <a:t>18</a:t>
            </a:fld>
            <a:endParaRPr lang="es-ES"/>
          </a:p>
        </p:txBody>
      </p:sp>
      <p:sp>
        <p:nvSpPr>
          <p:cNvPr id="7" name="CuadroTexto 6">
            <a:extLst>
              <a:ext uri="{FF2B5EF4-FFF2-40B4-BE49-F238E27FC236}">
                <a16:creationId xmlns:a16="http://schemas.microsoft.com/office/drawing/2014/main" id="{2FBB655D-594A-4ACF-A0D4-81FA230EA842}"/>
              </a:ext>
            </a:extLst>
          </p:cNvPr>
          <p:cNvSpPr txBox="1"/>
          <p:nvPr/>
        </p:nvSpPr>
        <p:spPr>
          <a:xfrm>
            <a:off x="9982200" y="796948"/>
            <a:ext cx="1947200" cy="369332"/>
          </a:xfrm>
          <a:prstGeom prst="rect">
            <a:avLst/>
          </a:prstGeom>
          <a:noFill/>
        </p:spPr>
        <p:txBody>
          <a:bodyPr wrap="none" rtlCol="0">
            <a:spAutoFit/>
          </a:bodyPr>
          <a:lstStyle/>
          <a:p>
            <a:r>
              <a:rPr lang="es-ES" dirty="0"/>
              <a:t>Dr. Miguel Martin. </a:t>
            </a:r>
          </a:p>
        </p:txBody>
      </p:sp>
    </p:spTree>
    <p:extLst>
      <p:ext uri="{BB962C8B-B14F-4D97-AF65-F5344CB8AC3E}">
        <p14:creationId xmlns:p14="http://schemas.microsoft.com/office/powerpoint/2010/main" val="25831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24085-70C5-42F3-AA14-B71391C0C3B5}"/>
              </a:ext>
            </a:extLst>
          </p:cNvPr>
          <p:cNvSpPr>
            <a:spLocks noGrp="1"/>
          </p:cNvSpPr>
          <p:nvPr>
            <p:ph type="title"/>
          </p:nvPr>
        </p:nvSpPr>
        <p:spPr>
          <a:xfrm>
            <a:off x="113658" y="0"/>
            <a:ext cx="10515600" cy="1325563"/>
          </a:xfrm>
        </p:spPr>
        <p:txBody>
          <a:bodyPr/>
          <a:lstStyle/>
          <a:p>
            <a:r>
              <a:rPr lang="es-ES" dirty="0"/>
              <a:t>DAFO: Oportunidades: </a:t>
            </a:r>
            <a:r>
              <a:rPr lang="es-ES" sz="2800" dirty="0"/>
              <a:t>(Continuación)</a:t>
            </a:r>
          </a:p>
        </p:txBody>
      </p:sp>
      <p:sp>
        <p:nvSpPr>
          <p:cNvPr id="3" name="Rectángulo 2">
            <a:extLst>
              <a:ext uri="{FF2B5EF4-FFF2-40B4-BE49-F238E27FC236}">
                <a16:creationId xmlns:a16="http://schemas.microsoft.com/office/drawing/2014/main" id="{97876554-E3E1-4CB0-A8A2-925FBC478C94}"/>
              </a:ext>
            </a:extLst>
          </p:cNvPr>
          <p:cNvSpPr/>
          <p:nvPr/>
        </p:nvSpPr>
        <p:spPr>
          <a:xfrm>
            <a:off x="189351" y="981614"/>
            <a:ext cx="11496513" cy="4801314"/>
          </a:xfrm>
          <a:prstGeom prst="rect">
            <a:avLst/>
          </a:prstGeom>
        </p:spPr>
        <p:txBody>
          <a:bodyPr wrap="square">
            <a:spAutoFit/>
          </a:bodyPr>
          <a:lstStyle/>
          <a:p>
            <a:r>
              <a:rPr lang="es-ES" b="1" dirty="0"/>
              <a:t>OPORTUNIDADES DE LA MEDICINA DEL TRABAJO (Y ll)</a:t>
            </a:r>
          </a:p>
          <a:p>
            <a:endParaRPr lang="es-ES" dirty="0"/>
          </a:p>
          <a:p>
            <a:r>
              <a:rPr lang="es-ES" dirty="0">
                <a:solidFill>
                  <a:schemeClr val="accent2">
                    <a:lumMod val="75000"/>
                  </a:schemeClr>
                </a:solidFill>
              </a:rPr>
              <a:t>Esta página está por escribir. La continuamos entre todas y todos……………………………….. </a:t>
            </a:r>
          </a:p>
          <a:p>
            <a:endParaRPr lang="es-ES" dirty="0">
              <a:solidFill>
                <a:schemeClr val="accent2">
                  <a:lumMod val="75000"/>
                </a:schemeClr>
              </a:solidFill>
            </a:endParaRPr>
          </a:p>
          <a:p>
            <a:pPr lvl="1"/>
            <a:endParaRPr lang="es-ES" dirty="0">
              <a:solidFill>
                <a:schemeClr val="accent2">
                  <a:lumMod val="75000"/>
                </a:schemeClr>
              </a:solidFill>
            </a:endParaRPr>
          </a:p>
          <a:p>
            <a:pPr lvl="1"/>
            <a:r>
              <a:rPr lang="es-ES" dirty="0"/>
              <a:t>. - ……………………………………….</a:t>
            </a:r>
          </a:p>
          <a:p>
            <a:pPr lvl="1"/>
            <a:endParaRPr lang="es-ES" dirty="0"/>
          </a:p>
          <a:p>
            <a:pPr lvl="1"/>
            <a:r>
              <a:rPr lang="es-ES" dirty="0"/>
              <a:t>.- …………………..</a:t>
            </a:r>
          </a:p>
          <a:p>
            <a:pPr lvl="1"/>
            <a:endParaRPr lang="es-ES" dirty="0"/>
          </a:p>
          <a:p>
            <a:pPr lvl="1"/>
            <a:r>
              <a:rPr lang="es-ES" dirty="0"/>
              <a:t>.- ……………………………………………….</a:t>
            </a:r>
          </a:p>
          <a:p>
            <a:pPr lvl="1"/>
            <a:endParaRPr lang="es-ES" dirty="0"/>
          </a:p>
          <a:p>
            <a:pPr lvl="1"/>
            <a:r>
              <a:rPr lang="es-ES" dirty="0"/>
              <a:t>.- ………………………………………</a:t>
            </a:r>
          </a:p>
          <a:p>
            <a:pPr lvl="1"/>
            <a:endParaRPr lang="es-ES" dirty="0"/>
          </a:p>
          <a:p>
            <a:pPr lvl="1"/>
            <a:r>
              <a:rPr lang="es-ES" dirty="0"/>
              <a:t>.- ……………………………………………………………..</a:t>
            </a:r>
          </a:p>
          <a:p>
            <a:endParaRPr lang="es-ES" dirty="0"/>
          </a:p>
          <a:p>
            <a:endParaRPr lang="es-ES" dirty="0"/>
          </a:p>
          <a:p>
            <a:endParaRPr lang="es-ES" dirty="0"/>
          </a:p>
        </p:txBody>
      </p:sp>
      <p:pic>
        <p:nvPicPr>
          <p:cNvPr id="4" name="Imagen 3">
            <a:extLst>
              <a:ext uri="{FF2B5EF4-FFF2-40B4-BE49-F238E27FC236}">
                <a16:creationId xmlns:a16="http://schemas.microsoft.com/office/drawing/2014/main" id="{AB77F13E-1ABA-404F-B8C1-622ED7D6A2C6}"/>
              </a:ext>
            </a:extLst>
          </p:cNvPr>
          <p:cNvPicPr>
            <a:picLocks noChangeAspect="1"/>
          </p:cNvPicPr>
          <p:nvPr/>
        </p:nvPicPr>
        <p:blipFill>
          <a:blip r:embed="rId2"/>
          <a:stretch>
            <a:fillRect/>
          </a:stretch>
        </p:blipFill>
        <p:spPr>
          <a:xfrm>
            <a:off x="4250635" y="5197647"/>
            <a:ext cx="3373943" cy="1014542"/>
          </a:xfrm>
          <a:prstGeom prst="rect">
            <a:avLst/>
          </a:prstGeom>
        </p:spPr>
      </p:pic>
      <p:sp>
        <p:nvSpPr>
          <p:cNvPr id="5" name="Marcador de pie de página 4">
            <a:extLst>
              <a:ext uri="{FF2B5EF4-FFF2-40B4-BE49-F238E27FC236}">
                <a16:creationId xmlns:a16="http://schemas.microsoft.com/office/drawing/2014/main" id="{5215C4F5-C201-41E5-83B5-D6F40EB56D33}"/>
              </a:ext>
            </a:extLst>
          </p:cNvPr>
          <p:cNvSpPr>
            <a:spLocks noGrp="1"/>
          </p:cNvSpPr>
          <p:nvPr>
            <p:ph type="ftr" sz="quarter" idx="11"/>
          </p:nvPr>
        </p:nvSpPr>
        <p:spPr>
          <a:xfrm>
            <a:off x="4163736" y="6473592"/>
            <a:ext cx="4114800" cy="365125"/>
          </a:xfrm>
        </p:spPr>
        <p:txBody>
          <a:bodyPr/>
          <a:lstStyle/>
          <a:p>
            <a:r>
              <a:rPr lang="es-ES" dirty="0"/>
              <a:t>BORRADOR- PROPUESTA</a:t>
            </a:r>
          </a:p>
          <a:p>
            <a:endParaRPr lang="es-ES" dirty="0"/>
          </a:p>
        </p:txBody>
      </p:sp>
      <p:sp>
        <p:nvSpPr>
          <p:cNvPr id="6" name="Marcador de número de diapositiva 5">
            <a:extLst>
              <a:ext uri="{FF2B5EF4-FFF2-40B4-BE49-F238E27FC236}">
                <a16:creationId xmlns:a16="http://schemas.microsoft.com/office/drawing/2014/main" id="{8B37BF35-74F5-4E4B-833C-F537D9678081}"/>
              </a:ext>
            </a:extLst>
          </p:cNvPr>
          <p:cNvSpPr>
            <a:spLocks noGrp="1"/>
          </p:cNvSpPr>
          <p:nvPr>
            <p:ph type="sldNum" sz="quarter" idx="12"/>
          </p:nvPr>
        </p:nvSpPr>
        <p:spPr/>
        <p:txBody>
          <a:bodyPr/>
          <a:lstStyle/>
          <a:p>
            <a:fld id="{233C8A30-5C10-4AD0-AD65-97986B79BD94}" type="slidenum">
              <a:rPr lang="es-ES" smtClean="0"/>
              <a:t>19</a:t>
            </a:fld>
            <a:endParaRPr lang="es-ES"/>
          </a:p>
        </p:txBody>
      </p:sp>
      <p:sp>
        <p:nvSpPr>
          <p:cNvPr id="7" name="CuadroTexto 6">
            <a:extLst>
              <a:ext uri="{FF2B5EF4-FFF2-40B4-BE49-F238E27FC236}">
                <a16:creationId xmlns:a16="http://schemas.microsoft.com/office/drawing/2014/main" id="{807646FC-7E76-4968-A35F-0662B60906D4}"/>
              </a:ext>
            </a:extLst>
          </p:cNvPr>
          <p:cNvSpPr txBox="1"/>
          <p:nvPr/>
        </p:nvSpPr>
        <p:spPr>
          <a:xfrm rot="968090">
            <a:off x="2449585" y="3613149"/>
            <a:ext cx="6409189" cy="707886"/>
          </a:xfrm>
          <a:prstGeom prst="rect">
            <a:avLst/>
          </a:prstGeom>
          <a:noFill/>
        </p:spPr>
        <p:txBody>
          <a:bodyPr wrap="square" rtlCol="0">
            <a:spAutoFit/>
          </a:bodyPr>
          <a:lstStyle/>
          <a:p>
            <a:r>
              <a:rPr lang="es-ES" sz="4000" dirty="0">
                <a:solidFill>
                  <a:schemeClr val="accent2">
                    <a:lumMod val="75000"/>
                  </a:schemeClr>
                </a:solidFill>
              </a:rPr>
              <a:t>Escríbenos a </a:t>
            </a:r>
            <a:r>
              <a:rPr lang="es-ES" sz="4000" dirty="0" err="1">
                <a:solidFill>
                  <a:schemeClr val="accent2">
                    <a:lumMod val="75000"/>
                  </a:schemeClr>
                </a:solidFill>
              </a:rPr>
              <a:t>info@lmee-svmt</a:t>
            </a:r>
            <a:r>
              <a:rPr lang="es-ES" sz="4000" dirty="0">
                <a:solidFill>
                  <a:schemeClr val="accent2">
                    <a:lumMod val="75000"/>
                  </a:schemeClr>
                </a:solidFill>
              </a:rPr>
              <a:t> </a:t>
            </a:r>
          </a:p>
        </p:txBody>
      </p:sp>
      <p:sp>
        <p:nvSpPr>
          <p:cNvPr id="8" name="CuadroTexto 7">
            <a:extLst>
              <a:ext uri="{FF2B5EF4-FFF2-40B4-BE49-F238E27FC236}">
                <a16:creationId xmlns:a16="http://schemas.microsoft.com/office/drawing/2014/main" id="{24B65DDD-9DD4-4F38-B128-6BE90AB30D5F}"/>
              </a:ext>
            </a:extLst>
          </p:cNvPr>
          <p:cNvSpPr txBox="1"/>
          <p:nvPr/>
        </p:nvSpPr>
        <p:spPr>
          <a:xfrm>
            <a:off x="9982200" y="786452"/>
            <a:ext cx="1947200" cy="369332"/>
          </a:xfrm>
          <a:prstGeom prst="rect">
            <a:avLst/>
          </a:prstGeom>
          <a:noFill/>
        </p:spPr>
        <p:txBody>
          <a:bodyPr wrap="none" rtlCol="0">
            <a:spAutoFit/>
          </a:bodyPr>
          <a:lstStyle/>
          <a:p>
            <a:r>
              <a:rPr lang="es-ES" dirty="0"/>
              <a:t>Dr. Miguel Martin. </a:t>
            </a:r>
          </a:p>
        </p:txBody>
      </p:sp>
      <p:pic>
        <p:nvPicPr>
          <p:cNvPr id="9" name="Imagen 8">
            <a:extLst>
              <a:ext uri="{FF2B5EF4-FFF2-40B4-BE49-F238E27FC236}">
                <a16:creationId xmlns:a16="http://schemas.microsoft.com/office/drawing/2014/main" id="{BD3D232F-C922-4789-BB5D-F926C49285F3}"/>
              </a:ext>
            </a:extLst>
          </p:cNvPr>
          <p:cNvPicPr>
            <a:picLocks noChangeAspect="1"/>
          </p:cNvPicPr>
          <p:nvPr/>
        </p:nvPicPr>
        <p:blipFill>
          <a:blip r:embed="rId2"/>
          <a:stretch>
            <a:fillRect/>
          </a:stretch>
        </p:blipFill>
        <p:spPr>
          <a:xfrm>
            <a:off x="9462931" y="0"/>
            <a:ext cx="2615411" cy="786452"/>
          </a:xfrm>
          <a:prstGeom prst="rect">
            <a:avLst/>
          </a:prstGeom>
        </p:spPr>
      </p:pic>
    </p:spTree>
    <p:extLst>
      <p:ext uri="{BB962C8B-B14F-4D97-AF65-F5344CB8AC3E}">
        <p14:creationId xmlns:p14="http://schemas.microsoft.com/office/powerpoint/2010/main" val="164158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F59B-FFA9-4BE3-8706-FD82CB83E085}"/>
              </a:ext>
            </a:extLst>
          </p:cNvPr>
          <p:cNvSpPr>
            <a:spLocks noGrp="1"/>
          </p:cNvSpPr>
          <p:nvPr>
            <p:ph type="title"/>
          </p:nvPr>
        </p:nvSpPr>
        <p:spPr>
          <a:xfrm>
            <a:off x="594919" y="133881"/>
            <a:ext cx="10515600" cy="1325563"/>
          </a:xfrm>
        </p:spPr>
        <p:txBody>
          <a:bodyPr/>
          <a:lstStyle/>
          <a:p>
            <a:r>
              <a:rPr lang="es-ES" dirty="0"/>
              <a:t>Actualización Situación sanitaria</a:t>
            </a:r>
          </a:p>
        </p:txBody>
      </p:sp>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4038600" y="6356350"/>
            <a:ext cx="4358780" cy="365125"/>
          </a:xfrm>
        </p:spPr>
        <p:txBody>
          <a:bodyPr/>
          <a:lstStyle/>
          <a:p>
            <a:r>
              <a:rPr lang="es-ES" dirty="0"/>
              <a:t>DISTRIBUCION CASOS TOTALES. DISTRIBUCION POR EDAD Y SEXO. </a:t>
            </a:r>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2</a:t>
            </a:fld>
            <a:endParaRPr lang="es-ES"/>
          </a:p>
        </p:txBody>
      </p:sp>
      <p:sp>
        <p:nvSpPr>
          <p:cNvPr id="5" name="CuadroTexto 4">
            <a:extLst>
              <a:ext uri="{FF2B5EF4-FFF2-40B4-BE49-F238E27FC236}">
                <a16:creationId xmlns:a16="http://schemas.microsoft.com/office/drawing/2014/main" id="{027B8BD8-348E-4309-88C8-DAB06EE85C49}"/>
              </a:ext>
            </a:extLst>
          </p:cNvPr>
          <p:cNvSpPr txBox="1"/>
          <p:nvPr/>
        </p:nvSpPr>
        <p:spPr>
          <a:xfrm>
            <a:off x="9452573" y="951066"/>
            <a:ext cx="1676806" cy="369332"/>
          </a:xfrm>
          <a:prstGeom prst="rect">
            <a:avLst/>
          </a:prstGeom>
          <a:noFill/>
        </p:spPr>
        <p:txBody>
          <a:bodyPr wrap="none" rtlCol="0">
            <a:spAutoFit/>
          </a:bodyPr>
          <a:lstStyle/>
          <a:p>
            <a:r>
              <a:rPr lang="es-ES" dirty="0"/>
              <a:t>Dr. Mikel Ayala. </a:t>
            </a:r>
          </a:p>
        </p:txBody>
      </p:sp>
      <p:pic>
        <p:nvPicPr>
          <p:cNvPr id="7" name="Imagen 6" descr="Captura de pantalla de un celular&#10;&#10;Descripción generada automáticamente">
            <a:extLst>
              <a:ext uri="{FF2B5EF4-FFF2-40B4-BE49-F238E27FC236}">
                <a16:creationId xmlns:a16="http://schemas.microsoft.com/office/drawing/2014/main" id="{0D2F5A45-C4E7-4F4B-9428-9C832780D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14" y="1725684"/>
            <a:ext cx="5645859" cy="396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descr="Una captura de pantalla de un celular&#10;&#10;Descripción generada automáticamente">
            <a:extLst>
              <a:ext uri="{FF2B5EF4-FFF2-40B4-BE49-F238E27FC236}">
                <a16:creationId xmlns:a16="http://schemas.microsoft.com/office/drawing/2014/main" id="{8F8A0DAC-F52B-415E-A9C2-FF12803F7C10}"/>
              </a:ext>
            </a:extLst>
          </p:cNvPr>
          <p:cNvPicPr>
            <a:picLocks noChangeAspect="1"/>
          </p:cNvPicPr>
          <p:nvPr/>
        </p:nvPicPr>
        <p:blipFill rotWithShape="1">
          <a:blip r:embed="rId3">
            <a:extLst>
              <a:ext uri="{28A0092B-C50C-407E-A947-70E740481C1C}">
                <a14:useLocalDpi xmlns:a14="http://schemas.microsoft.com/office/drawing/2010/main" val="0"/>
              </a:ext>
            </a:extLst>
          </a:blip>
          <a:srcRect l="3074" t="5854" r="4101"/>
          <a:stretch/>
        </p:blipFill>
        <p:spPr>
          <a:xfrm>
            <a:off x="6096000" y="1690688"/>
            <a:ext cx="5405305" cy="3781953"/>
          </a:xfrm>
          <a:prstGeom prst="rect">
            <a:avLst/>
          </a:prstGeom>
          <a:ln>
            <a:noFill/>
          </a:ln>
          <a:effectLst>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4"/>
          <a:stretch>
            <a:fillRect/>
          </a:stretch>
        </p:blipFill>
        <p:spPr>
          <a:xfrm>
            <a:off x="9452573" y="69156"/>
            <a:ext cx="2615411" cy="786452"/>
          </a:xfrm>
          <a:prstGeom prst="rect">
            <a:avLst/>
          </a:prstGeom>
        </p:spPr>
      </p:pic>
    </p:spTree>
    <p:extLst>
      <p:ext uri="{BB962C8B-B14F-4D97-AF65-F5344CB8AC3E}">
        <p14:creationId xmlns:p14="http://schemas.microsoft.com/office/powerpoint/2010/main" val="355600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F59B-FFA9-4BE3-8706-FD82CB83E085}"/>
              </a:ext>
            </a:extLst>
          </p:cNvPr>
          <p:cNvSpPr>
            <a:spLocks noGrp="1"/>
          </p:cNvSpPr>
          <p:nvPr>
            <p:ph type="title"/>
          </p:nvPr>
        </p:nvSpPr>
        <p:spPr>
          <a:xfrm>
            <a:off x="594919" y="133881"/>
            <a:ext cx="10515600" cy="1325563"/>
          </a:xfrm>
        </p:spPr>
        <p:txBody>
          <a:bodyPr/>
          <a:lstStyle/>
          <a:p>
            <a:r>
              <a:rPr lang="es-ES" dirty="0"/>
              <a:t>Actualización Situación sanitaria</a:t>
            </a:r>
          </a:p>
        </p:txBody>
      </p:sp>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4038600" y="6356350"/>
            <a:ext cx="4358780" cy="365125"/>
          </a:xfrm>
        </p:spPr>
        <p:txBody>
          <a:bodyPr/>
          <a:lstStyle/>
          <a:p>
            <a:r>
              <a:rPr lang="es-ES" dirty="0"/>
              <a:t>DISTRIBUCION CASOS y FALLECIMIENTOS. </a:t>
            </a:r>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3</a:t>
            </a:fld>
            <a:endParaRPr lang="es-ES"/>
          </a:p>
        </p:txBody>
      </p:sp>
      <p:sp>
        <p:nvSpPr>
          <p:cNvPr id="5" name="CuadroTexto 4">
            <a:extLst>
              <a:ext uri="{FF2B5EF4-FFF2-40B4-BE49-F238E27FC236}">
                <a16:creationId xmlns:a16="http://schemas.microsoft.com/office/drawing/2014/main" id="{027B8BD8-348E-4309-88C8-DAB06EE85C49}"/>
              </a:ext>
            </a:extLst>
          </p:cNvPr>
          <p:cNvSpPr txBox="1"/>
          <p:nvPr/>
        </p:nvSpPr>
        <p:spPr>
          <a:xfrm>
            <a:off x="9348132" y="972860"/>
            <a:ext cx="1676806" cy="369332"/>
          </a:xfrm>
          <a:prstGeom prst="rect">
            <a:avLst/>
          </a:prstGeom>
          <a:noFill/>
        </p:spPr>
        <p:txBody>
          <a:bodyPr wrap="none" rtlCol="0">
            <a:spAutoFit/>
          </a:bodyPr>
          <a:lstStyle/>
          <a:p>
            <a:r>
              <a:rPr lang="es-ES" dirty="0"/>
              <a:t>Dr. Mikel Ayala. </a:t>
            </a:r>
          </a:p>
        </p:txBody>
      </p:sp>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2"/>
          <a:stretch>
            <a:fillRect/>
          </a:stretch>
        </p:blipFill>
        <p:spPr>
          <a:xfrm>
            <a:off x="9452573" y="69156"/>
            <a:ext cx="2615411" cy="786452"/>
          </a:xfrm>
          <a:prstGeom prst="rect">
            <a:avLst/>
          </a:prstGeom>
        </p:spPr>
      </p:pic>
      <p:pic>
        <p:nvPicPr>
          <p:cNvPr id="8" name="Imagen 7" descr="Captura de pantalla de un celular&#10;&#10;Descripción generada automáticamente">
            <a:extLst>
              <a:ext uri="{FF2B5EF4-FFF2-40B4-BE49-F238E27FC236}">
                <a16:creationId xmlns:a16="http://schemas.microsoft.com/office/drawing/2014/main" id="{4DFA1334-B074-49E1-BAA8-AB970AA4FD7E}"/>
              </a:ext>
            </a:extLst>
          </p:cNvPr>
          <p:cNvPicPr>
            <a:picLocks noChangeAspect="1"/>
          </p:cNvPicPr>
          <p:nvPr/>
        </p:nvPicPr>
        <p:blipFill rotWithShape="1">
          <a:blip r:embed="rId3">
            <a:extLst>
              <a:ext uri="{28A0092B-C50C-407E-A947-70E740481C1C}">
                <a14:useLocalDpi xmlns:a14="http://schemas.microsoft.com/office/drawing/2010/main" val="0"/>
              </a:ext>
            </a:extLst>
          </a:blip>
          <a:srcRect l="2083" t="-2997" r="-1587" b="2997"/>
          <a:stretch/>
        </p:blipFill>
        <p:spPr>
          <a:xfrm>
            <a:off x="4698363" y="1524169"/>
            <a:ext cx="6655437" cy="4694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Captura de pantalla de un celular&#10;&#10;Descripción generada automáticamente">
            <a:extLst>
              <a:ext uri="{FF2B5EF4-FFF2-40B4-BE49-F238E27FC236}">
                <a16:creationId xmlns:a16="http://schemas.microsoft.com/office/drawing/2014/main" id="{47359170-B62B-4ACC-A7B1-C174F108D988}"/>
              </a:ext>
            </a:extLst>
          </p:cNvPr>
          <p:cNvPicPr>
            <a:picLocks noChangeAspect="1"/>
          </p:cNvPicPr>
          <p:nvPr/>
        </p:nvPicPr>
        <p:blipFill rotWithShape="1">
          <a:blip r:embed="rId4">
            <a:extLst>
              <a:ext uri="{28A0092B-C50C-407E-A947-70E740481C1C}">
                <a14:useLocalDpi xmlns:a14="http://schemas.microsoft.com/office/drawing/2010/main" val="0"/>
              </a:ext>
            </a:extLst>
          </a:blip>
          <a:srcRect l="-18172" t="6608" r="40866" b="-6608"/>
          <a:stretch/>
        </p:blipFill>
        <p:spPr>
          <a:xfrm>
            <a:off x="-639238" y="1777850"/>
            <a:ext cx="5035069" cy="4571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329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F59B-FFA9-4BE3-8706-FD82CB83E085}"/>
              </a:ext>
            </a:extLst>
          </p:cNvPr>
          <p:cNvSpPr>
            <a:spLocks noGrp="1"/>
          </p:cNvSpPr>
          <p:nvPr>
            <p:ph type="title"/>
          </p:nvPr>
        </p:nvSpPr>
        <p:spPr>
          <a:xfrm>
            <a:off x="44042" y="-114158"/>
            <a:ext cx="10515600" cy="1325563"/>
          </a:xfrm>
        </p:spPr>
        <p:txBody>
          <a:bodyPr/>
          <a:lstStyle/>
          <a:p>
            <a:r>
              <a:rPr lang="es-ES" dirty="0"/>
              <a:t>Actualización Situación sanitaria</a:t>
            </a:r>
          </a:p>
        </p:txBody>
      </p:sp>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2206305" y="6356350"/>
            <a:ext cx="6191075" cy="365125"/>
          </a:xfrm>
        </p:spPr>
        <p:txBody>
          <a:bodyPr/>
          <a:lstStyle/>
          <a:p>
            <a:r>
              <a:rPr lang="es-ES" dirty="0"/>
              <a:t>INCIDENCIA DE COVID 19 EN DISTINTOS PAISES. CASOS POR MILLON.</a:t>
            </a:r>
          </a:p>
          <a:p>
            <a:r>
              <a:rPr lang="es-ES" dirty="0"/>
              <a:t> Con distintas políticas y momentos de contención tendencias muy parecidas.  </a:t>
            </a:r>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4</a:t>
            </a:fld>
            <a:endParaRPr lang="es-ES" dirty="0"/>
          </a:p>
        </p:txBody>
      </p:sp>
      <p:sp>
        <p:nvSpPr>
          <p:cNvPr id="5" name="CuadroTexto 4">
            <a:extLst>
              <a:ext uri="{FF2B5EF4-FFF2-40B4-BE49-F238E27FC236}">
                <a16:creationId xmlns:a16="http://schemas.microsoft.com/office/drawing/2014/main" id="{027B8BD8-348E-4309-88C8-DAB06EE85C49}"/>
              </a:ext>
            </a:extLst>
          </p:cNvPr>
          <p:cNvSpPr txBox="1"/>
          <p:nvPr/>
        </p:nvSpPr>
        <p:spPr>
          <a:xfrm>
            <a:off x="9488152" y="920333"/>
            <a:ext cx="1676806" cy="369332"/>
          </a:xfrm>
          <a:prstGeom prst="rect">
            <a:avLst/>
          </a:prstGeom>
          <a:noFill/>
        </p:spPr>
        <p:txBody>
          <a:bodyPr wrap="none" rtlCol="0">
            <a:spAutoFit/>
          </a:bodyPr>
          <a:lstStyle/>
          <a:p>
            <a:r>
              <a:rPr lang="es-ES" dirty="0"/>
              <a:t>Dr. Mikel Ayala. </a:t>
            </a:r>
          </a:p>
        </p:txBody>
      </p:sp>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2"/>
          <a:stretch>
            <a:fillRect/>
          </a:stretch>
        </p:blipFill>
        <p:spPr>
          <a:xfrm>
            <a:off x="9452573" y="69156"/>
            <a:ext cx="2615411" cy="786452"/>
          </a:xfrm>
          <a:prstGeom prst="rect">
            <a:avLst/>
          </a:prstGeom>
        </p:spPr>
      </p:pic>
      <p:pic>
        <p:nvPicPr>
          <p:cNvPr id="7" name="Imagen 6" descr="Imagen que contiene texto, mapa&#10;&#10;Descripción generada automáticamente">
            <a:extLst>
              <a:ext uri="{FF2B5EF4-FFF2-40B4-BE49-F238E27FC236}">
                <a16:creationId xmlns:a16="http://schemas.microsoft.com/office/drawing/2014/main" id="{5125CF35-7CDC-4D3B-8869-68E6C0779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41" y="1211405"/>
            <a:ext cx="6651595" cy="48286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9342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2206305" y="6356350"/>
            <a:ext cx="6191075" cy="365125"/>
          </a:xfrm>
        </p:spPr>
        <p:txBody>
          <a:bodyPr/>
          <a:lstStyle/>
          <a:p>
            <a:r>
              <a:rPr lang="es-ES" dirty="0"/>
              <a:t>MUERTES REOPORTADAS POR MILLON DE HABITANTES EN LOS MISMOS PAISES. </a:t>
            </a:r>
          </a:p>
          <a:p>
            <a:r>
              <a:rPr lang="es-ES" dirty="0"/>
              <a:t> Falta explicación razonable a día de Hoy.   </a:t>
            </a:r>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5</a:t>
            </a:fld>
            <a:endParaRPr lang="es-ES" dirty="0"/>
          </a:p>
        </p:txBody>
      </p:sp>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2"/>
          <a:stretch>
            <a:fillRect/>
          </a:stretch>
        </p:blipFill>
        <p:spPr>
          <a:xfrm>
            <a:off x="9452573" y="69156"/>
            <a:ext cx="2615411" cy="786452"/>
          </a:xfrm>
          <a:prstGeom prst="rect">
            <a:avLst/>
          </a:prstGeom>
        </p:spPr>
      </p:pic>
      <p:pic>
        <p:nvPicPr>
          <p:cNvPr id="8" name="Imagen 7" descr="Imagen que contiene texto, mapa&#10;&#10;Descripción generada automáticamente">
            <a:extLst>
              <a:ext uri="{FF2B5EF4-FFF2-40B4-BE49-F238E27FC236}">
                <a16:creationId xmlns:a16="http://schemas.microsoft.com/office/drawing/2014/main" id="{C4B9739B-F716-49F0-8081-6A2AC8B05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148" y="58670"/>
            <a:ext cx="4503388" cy="60296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CuadroTexto 11">
            <a:extLst>
              <a:ext uri="{FF2B5EF4-FFF2-40B4-BE49-F238E27FC236}">
                <a16:creationId xmlns:a16="http://schemas.microsoft.com/office/drawing/2014/main" id="{56233C94-3148-4EC5-AF6F-4CCF54F879EC}"/>
              </a:ext>
            </a:extLst>
          </p:cNvPr>
          <p:cNvSpPr txBox="1"/>
          <p:nvPr/>
        </p:nvSpPr>
        <p:spPr>
          <a:xfrm>
            <a:off x="9348132" y="972860"/>
            <a:ext cx="1676806" cy="369332"/>
          </a:xfrm>
          <a:prstGeom prst="rect">
            <a:avLst/>
          </a:prstGeom>
          <a:noFill/>
        </p:spPr>
        <p:txBody>
          <a:bodyPr wrap="none" rtlCol="0">
            <a:spAutoFit/>
          </a:bodyPr>
          <a:lstStyle/>
          <a:p>
            <a:r>
              <a:rPr lang="es-ES" dirty="0"/>
              <a:t>Dr. Mikel Ayala. </a:t>
            </a:r>
          </a:p>
        </p:txBody>
      </p:sp>
    </p:spTree>
    <p:extLst>
      <p:ext uri="{BB962C8B-B14F-4D97-AF65-F5344CB8AC3E}">
        <p14:creationId xmlns:p14="http://schemas.microsoft.com/office/powerpoint/2010/main" val="167858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F59B-FFA9-4BE3-8706-FD82CB83E085}"/>
              </a:ext>
            </a:extLst>
          </p:cNvPr>
          <p:cNvSpPr>
            <a:spLocks noGrp="1"/>
          </p:cNvSpPr>
          <p:nvPr>
            <p:ph type="title"/>
          </p:nvPr>
        </p:nvSpPr>
        <p:spPr>
          <a:xfrm>
            <a:off x="244678" y="-132687"/>
            <a:ext cx="10515600" cy="1325563"/>
          </a:xfrm>
        </p:spPr>
        <p:txBody>
          <a:bodyPr/>
          <a:lstStyle/>
          <a:p>
            <a:r>
              <a:rPr lang="es-ES" dirty="0"/>
              <a:t>Actualización Situación sanitaria</a:t>
            </a:r>
          </a:p>
        </p:txBody>
      </p:sp>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2206305" y="6356350"/>
            <a:ext cx="6191075" cy="365125"/>
          </a:xfrm>
        </p:spPr>
        <p:txBody>
          <a:bodyPr/>
          <a:lstStyle/>
          <a:p>
            <a:r>
              <a:rPr lang="es-ES" dirty="0"/>
              <a:t>SITUACION ACTUAL DE LA PANDEMIA EN ESPAÑA 21/05/2020.</a:t>
            </a:r>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6</a:t>
            </a:fld>
            <a:endParaRPr lang="es-ES" dirty="0"/>
          </a:p>
        </p:txBody>
      </p:sp>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2"/>
          <a:stretch>
            <a:fillRect/>
          </a:stretch>
        </p:blipFill>
        <p:spPr>
          <a:xfrm>
            <a:off x="9452573" y="69156"/>
            <a:ext cx="2615411" cy="786452"/>
          </a:xfrm>
          <a:prstGeom prst="rect">
            <a:avLst/>
          </a:prstGeom>
        </p:spPr>
      </p:pic>
      <p:pic>
        <p:nvPicPr>
          <p:cNvPr id="8" name="Imagen 7">
            <a:extLst>
              <a:ext uri="{FF2B5EF4-FFF2-40B4-BE49-F238E27FC236}">
                <a16:creationId xmlns:a16="http://schemas.microsoft.com/office/drawing/2014/main" id="{8193C939-A3AD-487E-AAB8-85823AF9F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481" y="892246"/>
            <a:ext cx="9740317" cy="5435659"/>
          </a:xfrm>
          <a:prstGeom prst="rect">
            <a:avLst/>
          </a:prstGeom>
        </p:spPr>
      </p:pic>
      <p:sp>
        <p:nvSpPr>
          <p:cNvPr id="5" name="CuadroTexto 4">
            <a:extLst>
              <a:ext uri="{FF2B5EF4-FFF2-40B4-BE49-F238E27FC236}">
                <a16:creationId xmlns:a16="http://schemas.microsoft.com/office/drawing/2014/main" id="{027B8BD8-348E-4309-88C8-DAB06EE85C49}"/>
              </a:ext>
            </a:extLst>
          </p:cNvPr>
          <p:cNvSpPr txBox="1"/>
          <p:nvPr/>
        </p:nvSpPr>
        <p:spPr>
          <a:xfrm>
            <a:off x="9983395" y="837767"/>
            <a:ext cx="1676806" cy="369332"/>
          </a:xfrm>
          <a:prstGeom prst="rect">
            <a:avLst/>
          </a:prstGeom>
          <a:noFill/>
        </p:spPr>
        <p:txBody>
          <a:bodyPr wrap="none" rtlCol="0">
            <a:spAutoFit/>
          </a:bodyPr>
          <a:lstStyle/>
          <a:p>
            <a:r>
              <a:rPr lang="es-ES" dirty="0"/>
              <a:t>Dr. Mikel Ayala. </a:t>
            </a:r>
          </a:p>
        </p:txBody>
      </p:sp>
    </p:spTree>
    <p:extLst>
      <p:ext uri="{BB962C8B-B14F-4D97-AF65-F5344CB8AC3E}">
        <p14:creationId xmlns:p14="http://schemas.microsoft.com/office/powerpoint/2010/main" val="379344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F59B-FFA9-4BE3-8706-FD82CB83E085}"/>
              </a:ext>
            </a:extLst>
          </p:cNvPr>
          <p:cNvSpPr>
            <a:spLocks noGrp="1"/>
          </p:cNvSpPr>
          <p:nvPr>
            <p:ph type="title"/>
          </p:nvPr>
        </p:nvSpPr>
        <p:spPr>
          <a:xfrm>
            <a:off x="326471" y="-126178"/>
            <a:ext cx="10515600" cy="1325563"/>
          </a:xfrm>
        </p:spPr>
        <p:txBody>
          <a:bodyPr/>
          <a:lstStyle/>
          <a:p>
            <a:r>
              <a:rPr lang="es-ES" dirty="0"/>
              <a:t>Actualización Situación sanitaria</a:t>
            </a:r>
          </a:p>
        </p:txBody>
      </p:sp>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2206305" y="6356350"/>
            <a:ext cx="6191075" cy="365125"/>
          </a:xfrm>
        </p:spPr>
        <p:txBody>
          <a:bodyPr/>
          <a:lstStyle/>
          <a:p>
            <a:r>
              <a:rPr lang="es-ES" dirty="0"/>
              <a:t>SITUACION ACTUAL DE LA PANDEMIA EN EUSKADI 07/06/2020.  </a:t>
            </a:r>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7</a:t>
            </a:fld>
            <a:endParaRPr lang="es-ES" dirty="0"/>
          </a:p>
        </p:txBody>
      </p:sp>
      <p:sp>
        <p:nvSpPr>
          <p:cNvPr id="5" name="CuadroTexto 4">
            <a:extLst>
              <a:ext uri="{FF2B5EF4-FFF2-40B4-BE49-F238E27FC236}">
                <a16:creationId xmlns:a16="http://schemas.microsoft.com/office/drawing/2014/main" id="{027B8BD8-348E-4309-88C8-DAB06EE85C49}"/>
              </a:ext>
            </a:extLst>
          </p:cNvPr>
          <p:cNvSpPr txBox="1"/>
          <p:nvPr/>
        </p:nvSpPr>
        <p:spPr>
          <a:xfrm>
            <a:off x="9452573" y="903738"/>
            <a:ext cx="1676806" cy="369332"/>
          </a:xfrm>
          <a:prstGeom prst="rect">
            <a:avLst/>
          </a:prstGeom>
          <a:noFill/>
        </p:spPr>
        <p:txBody>
          <a:bodyPr wrap="none" rtlCol="0">
            <a:spAutoFit/>
          </a:bodyPr>
          <a:lstStyle/>
          <a:p>
            <a:r>
              <a:rPr lang="es-ES" dirty="0"/>
              <a:t>Dr. Mikel Ayala. </a:t>
            </a:r>
          </a:p>
        </p:txBody>
      </p:sp>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2"/>
          <a:stretch>
            <a:fillRect/>
          </a:stretch>
        </p:blipFill>
        <p:spPr>
          <a:xfrm>
            <a:off x="9452573" y="69156"/>
            <a:ext cx="2615411" cy="786452"/>
          </a:xfrm>
          <a:prstGeom prst="rect">
            <a:avLst/>
          </a:prstGeom>
        </p:spPr>
      </p:pic>
      <p:pic>
        <p:nvPicPr>
          <p:cNvPr id="8" name="Imagen 7" descr="Imagen que contiene captura de pantalla&#10;&#10;Descripción generada automáticamente">
            <a:extLst>
              <a:ext uri="{FF2B5EF4-FFF2-40B4-BE49-F238E27FC236}">
                <a16:creationId xmlns:a16="http://schemas.microsoft.com/office/drawing/2014/main" id="{01FA3AAF-C67E-4C61-80E1-CA37AEE493F4}"/>
              </a:ext>
            </a:extLst>
          </p:cNvPr>
          <p:cNvPicPr>
            <a:picLocks noChangeAspect="1"/>
          </p:cNvPicPr>
          <p:nvPr/>
        </p:nvPicPr>
        <p:blipFill rotWithShape="1">
          <a:blip r:embed="rId3">
            <a:extLst>
              <a:ext uri="{28A0092B-C50C-407E-A947-70E740481C1C}">
                <a14:useLocalDpi xmlns:a14="http://schemas.microsoft.com/office/drawing/2010/main" val="0"/>
              </a:ext>
            </a:extLst>
          </a:blip>
          <a:srcRect l="17040" t="2485" r="15874" b="5353"/>
          <a:stretch/>
        </p:blipFill>
        <p:spPr>
          <a:xfrm>
            <a:off x="1635854" y="1088404"/>
            <a:ext cx="7677150" cy="4867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464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F59B-FFA9-4BE3-8706-FD82CB83E085}"/>
              </a:ext>
            </a:extLst>
          </p:cNvPr>
          <p:cNvSpPr>
            <a:spLocks noGrp="1"/>
          </p:cNvSpPr>
          <p:nvPr>
            <p:ph type="title"/>
          </p:nvPr>
        </p:nvSpPr>
        <p:spPr>
          <a:xfrm>
            <a:off x="343249" y="-6088"/>
            <a:ext cx="10515600" cy="1325563"/>
          </a:xfrm>
        </p:spPr>
        <p:txBody>
          <a:bodyPr/>
          <a:lstStyle/>
          <a:p>
            <a:r>
              <a:rPr lang="es-ES" dirty="0"/>
              <a:t>Actualización Situación sanitaria</a:t>
            </a:r>
          </a:p>
        </p:txBody>
      </p:sp>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2206305" y="6356350"/>
            <a:ext cx="6191075" cy="365125"/>
          </a:xfrm>
        </p:spPr>
        <p:txBody>
          <a:bodyPr/>
          <a:lstStyle/>
          <a:p>
            <a:r>
              <a:rPr lang="es-ES" dirty="0"/>
              <a:t>SITUACION ACTUAL DE LA PANDEMIA EN EUSKADI 07/06/2020.  </a:t>
            </a:r>
          </a:p>
          <a:p>
            <a:endParaRPr lang="es-ES" dirty="0"/>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8</a:t>
            </a:fld>
            <a:endParaRPr lang="es-ES" dirty="0"/>
          </a:p>
        </p:txBody>
      </p:sp>
      <p:sp>
        <p:nvSpPr>
          <p:cNvPr id="5" name="CuadroTexto 4">
            <a:extLst>
              <a:ext uri="{FF2B5EF4-FFF2-40B4-BE49-F238E27FC236}">
                <a16:creationId xmlns:a16="http://schemas.microsoft.com/office/drawing/2014/main" id="{027B8BD8-348E-4309-88C8-DAB06EE85C49}"/>
              </a:ext>
            </a:extLst>
          </p:cNvPr>
          <p:cNvSpPr txBox="1"/>
          <p:nvPr/>
        </p:nvSpPr>
        <p:spPr>
          <a:xfrm>
            <a:off x="9931167" y="902875"/>
            <a:ext cx="1676806" cy="369332"/>
          </a:xfrm>
          <a:prstGeom prst="rect">
            <a:avLst/>
          </a:prstGeom>
          <a:noFill/>
        </p:spPr>
        <p:txBody>
          <a:bodyPr wrap="none" rtlCol="0">
            <a:spAutoFit/>
          </a:bodyPr>
          <a:lstStyle/>
          <a:p>
            <a:r>
              <a:rPr lang="es-ES" dirty="0"/>
              <a:t>Dr. Mikel Ayala. </a:t>
            </a:r>
          </a:p>
        </p:txBody>
      </p:sp>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2"/>
          <a:stretch>
            <a:fillRect/>
          </a:stretch>
        </p:blipFill>
        <p:spPr>
          <a:xfrm>
            <a:off x="9452573" y="69156"/>
            <a:ext cx="2615411" cy="786452"/>
          </a:xfrm>
          <a:prstGeom prst="rect">
            <a:avLst/>
          </a:prstGeom>
        </p:spPr>
      </p:pic>
      <p:pic>
        <p:nvPicPr>
          <p:cNvPr id="11" name="Imagen 10">
            <a:extLst>
              <a:ext uri="{FF2B5EF4-FFF2-40B4-BE49-F238E27FC236}">
                <a16:creationId xmlns:a16="http://schemas.microsoft.com/office/drawing/2014/main" id="{50AA127A-0C85-4848-922B-94CA189B0D0E}"/>
              </a:ext>
            </a:extLst>
          </p:cNvPr>
          <p:cNvPicPr>
            <a:picLocks noChangeAspect="1"/>
          </p:cNvPicPr>
          <p:nvPr/>
        </p:nvPicPr>
        <p:blipFill rotWithShape="1">
          <a:blip r:embed="rId3">
            <a:extLst>
              <a:ext uri="{28A0092B-C50C-407E-A947-70E740481C1C}">
                <a14:useLocalDpi xmlns:a14="http://schemas.microsoft.com/office/drawing/2010/main" val="0"/>
              </a:ext>
            </a:extLst>
          </a:blip>
          <a:srcRect l="18096" t="4268" r="19220" b="8708"/>
          <a:stretch/>
        </p:blipFill>
        <p:spPr>
          <a:xfrm>
            <a:off x="2099695" y="1157526"/>
            <a:ext cx="7642370" cy="48969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485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F59B-FFA9-4BE3-8706-FD82CB83E085}"/>
              </a:ext>
            </a:extLst>
          </p:cNvPr>
          <p:cNvSpPr>
            <a:spLocks noGrp="1"/>
          </p:cNvSpPr>
          <p:nvPr>
            <p:ph type="title"/>
          </p:nvPr>
        </p:nvSpPr>
        <p:spPr>
          <a:xfrm>
            <a:off x="244678" y="-132687"/>
            <a:ext cx="10515600" cy="1325563"/>
          </a:xfrm>
        </p:spPr>
        <p:txBody>
          <a:bodyPr/>
          <a:lstStyle/>
          <a:p>
            <a:r>
              <a:rPr lang="es-ES" dirty="0"/>
              <a:t>Actualización Situación sanitaria</a:t>
            </a:r>
          </a:p>
        </p:txBody>
      </p:sp>
      <p:sp>
        <p:nvSpPr>
          <p:cNvPr id="3" name="Marcador de pie de página 2">
            <a:extLst>
              <a:ext uri="{FF2B5EF4-FFF2-40B4-BE49-F238E27FC236}">
                <a16:creationId xmlns:a16="http://schemas.microsoft.com/office/drawing/2014/main" id="{C98FD2ED-C5AE-4A10-BF4A-6CDDEEE38372}"/>
              </a:ext>
            </a:extLst>
          </p:cNvPr>
          <p:cNvSpPr>
            <a:spLocks noGrp="1"/>
          </p:cNvSpPr>
          <p:nvPr>
            <p:ph type="ftr" sz="quarter" idx="11"/>
          </p:nvPr>
        </p:nvSpPr>
        <p:spPr>
          <a:xfrm>
            <a:off x="2206305" y="6356350"/>
            <a:ext cx="6191075" cy="365125"/>
          </a:xfrm>
        </p:spPr>
        <p:txBody>
          <a:bodyPr/>
          <a:lstStyle/>
          <a:p>
            <a:r>
              <a:rPr lang="es-ES" dirty="0"/>
              <a:t>Interpretación de pruebas diagnósticas PCR, IgM e IgG y su relación con carga viral</a:t>
            </a:r>
          </a:p>
          <a:p>
            <a:r>
              <a:rPr lang="es-ES" dirty="0"/>
              <a:t> y aparición de clínica . En JAMA el 6/05/20. </a:t>
            </a:r>
          </a:p>
        </p:txBody>
      </p:sp>
      <p:sp>
        <p:nvSpPr>
          <p:cNvPr id="4" name="Marcador de número de diapositiva 3">
            <a:extLst>
              <a:ext uri="{FF2B5EF4-FFF2-40B4-BE49-F238E27FC236}">
                <a16:creationId xmlns:a16="http://schemas.microsoft.com/office/drawing/2014/main" id="{FB1E8BC9-87BA-406A-BF41-0C3D9006CCFA}"/>
              </a:ext>
            </a:extLst>
          </p:cNvPr>
          <p:cNvSpPr>
            <a:spLocks noGrp="1"/>
          </p:cNvSpPr>
          <p:nvPr>
            <p:ph type="sldNum" sz="quarter" idx="12"/>
          </p:nvPr>
        </p:nvSpPr>
        <p:spPr/>
        <p:txBody>
          <a:bodyPr/>
          <a:lstStyle/>
          <a:p>
            <a:fld id="{233C8A30-5C10-4AD0-AD65-97986B79BD94}" type="slidenum">
              <a:rPr lang="es-ES" smtClean="0"/>
              <a:t>9</a:t>
            </a:fld>
            <a:endParaRPr lang="es-ES" dirty="0"/>
          </a:p>
        </p:txBody>
      </p:sp>
      <p:sp>
        <p:nvSpPr>
          <p:cNvPr id="5" name="CuadroTexto 4">
            <a:extLst>
              <a:ext uri="{FF2B5EF4-FFF2-40B4-BE49-F238E27FC236}">
                <a16:creationId xmlns:a16="http://schemas.microsoft.com/office/drawing/2014/main" id="{027B8BD8-348E-4309-88C8-DAB06EE85C49}"/>
              </a:ext>
            </a:extLst>
          </p:cNvPr>
          <p:cNvSpPr txBox="1"/>
          <p:nvPr/>
        </p:nvSpPr>
        <p:spPr>
          <a:xfrm>
            <a:off x="9982200" y="929041"/>
            <a:ext cx="1676806" cy="369332"/>
          </a:xfrm>
          <a:prstGeom prst="rect">
            <a:avLst/>
          </a:prstGeom>
          <a:noFill/>
        </p:spPr>
        <p:txBody>
          <a:bodyPr wrap="none" rtlCol="0">
            <a:spAutoFit/>
          </a:bodyPr>
          <a:lstStyle/>
          <a:p>
            <a:r>
              <a:rPr lang="es-ES" dirty="0"/>
              <a:t>Dr. Mikel Ayala. </a:t>
            </a:r>
          </a:p>
        </p:txBody>
      </p:sp>
      <p:pic>
        <p:nvPicPr>
          <p:cNvPr id="10" name="Imagen 9">
            <a:extLst>
              <a:ext uri="{FF2B5EF4-FFF2-40B4-BE49-F238E27FC236}">
                <a16:creationId xmlns:a16="http://schemas.microsoft.com/office/drawing/2014/main" id="{DC4F9F8F-4F18-4CDD-B8ED-6A18EFC21784}"/>
              </a:ext>
            </a:extLst>
          </p:cNvPr>
          <p:cNvPicPr>
            <a:picLocks noChangeAspect="1"/>
          </p:cNvPicPr>
          <p:nvPr/>
        </p:nvPicPr>
        <p:blipFill>
          <a:blip r:embed="rId2"/>
          <a:stretch>
            <a:fillRect/>
          </a:stretch>
        </p:blipFill>
        <p:spPr>
          <a:xfrm>
            <a:off x="9452573" y="69156"/>
            <a:ext cx="2615411" cy="786452"/>
          </a:xfrm>
          <a:prstGeom prst="rect">
            <a:avLst/>
          </a:prstGeom>
        </p:spPr>
      </p:pic>
      <p:pic>
        <p:nvPicPr>
          <p:cNvPr id="7" name="Imagen 6" descr="Imagen que contiene mapa, captura de pantalla&#10;&#10;Descripción generada automáticamente">
            <a:extLst>
              <a:ext uri="{FF2B5EF4-FFF2-40B4-BE49-F238E27FC236}">
                <a16:creationId xmlns:a16="http://schemas.microsoft.com/office/drawing/2014/main" id="{A7380416-9132-4DD4-B027-36F7C054E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216" y="946690"/>
            <a:ext cx="8102455" cy="5151561"/>
          </a:xfrm>
          <a:prstGeom prst="rect">
            <a:avLst/>
          </a:prstGeom>
        </p:spPr>
      </p:pic>
    </p:spTree>
    <p:extLst>
      <p:ext uri="{BB962C8B-B14F-4D97-AF65-F5344CB8AC3E}">
        <p14:creationId xmlns:p14="http://schemas.microsoft.com/office/powerpoint/2010/main" val="15865229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3622</Words>
  <Application>Microsoft Office PowerPoint</Application>
  <PresentationFormat>Panorámica</PresentationFormat>
  <Paragraphs>220</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Reflexiones del médico-a del trabajo – Lecciones aprendidas  y orientación hacia la nueva normalidad. Preparándonos para el futuro.</vt:lpstr>
      <vt:lpstr>Actualización Situación sanitaria</vt:lpstr>
      <vt:lpstr>Actualización Situación sanitaria</vt:lpstr>
      <vt:lpstr>Actualización Situación sanitaria</vt:lpstr>
      <vt:lpstr>Presentación de PowerPoint</vt:lpstr>
      <vt:lpstr>Actualización Situación sanitaria</vt:lpstr>
      <vt:lpstr>Actualización Situación sanitaria</vt:lpstr>
      <vt:lpstr>Actualización Situación sanitaria</vt:lpstr>
      <vt:lpstr>Actualización Situación sanitaria</vt:lpstr>
      <vt:lpstr>MANIFIESTO: DECÁLOGO </vt:lpstr>
      <vt:lpstr>Presentación de PowerPoint</vt:lpstr>
      <vt:lpstr>Presentación de PowerPoint</vt:lpstr>
      <vt:lpstr>Presentación de PowerPoint</vt:lpstr>
      <vt:lpstr>Presentación de PowerPoint</vt:lpstr>
      <vt:lpstr>DAFO: Debilidades </vt:lpstr>
      <vt:lpstr>DAFO: Amenazas: </vt:lpstr>
      <vt:lpstr>DAFO: FORTALEZAS </vt:lpstr>
      <vt:lpstr>DAFO: Oportunidades: </vt:lpstr>
      <vt:lpstr>DAFO: Oportunidades: (Continuación)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Martín</dc:creator>
  <cp:lastModifiedBy>Miguel Martín</cp:lastModifiedBy>
  <cp:revision>27</cp:revision>
  <dcterms:created xsi:type="dcterms:W3CDTF">2020-06-03T10:19:21Z</dcterms:created>
  <dcterms:modified xsi:type="dcterms:W3CDTF">2020-06-11T16:57:45Z</dcterms:modified>
</cp:coreProperties>
</file>